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147483406" r:id="rId2"/>
    <p:sldId id="2147483425" r:id="rId3"/>
    <p:sldId id="2147483402" r:id="rId4"/>
    <p:sldId id="261" r:id="rId5"/>
    <p:sldId id="257" r:id="rId6"/>
    <p:sldId id="2147483388" r:id="rId7"/>
    <p:sldId id="2147483407" r:id="rId8"/>
    <p:sldId id="2147483408" r:id="rId9"/>
    <p:sldId id="2147483389" r:id="rId10"/>
    <p:sldId id="2147483409" r:id="rId11"/>
    <p:sldId id="2147483410" r:id="rId12"/>
    <p:sldId id="2147483390" r:id="rId13"/>
    <p:sldId id="2147483411" r:id="rId14"/>
    <p:sldId id="2147483412" r:id="rId15"/>
    <p:sldId id="2147483413" r:id="rId16"/>
    <p:sldId id="2147483414" r:id="rId17"/>
    <p:sldId id="2147483415" r:id="rId18"/>
    <p:sldId id="2147483426" r:id="rId19"/>
    <p:sldId id="2147483416" r:id="rId20"/>
    <p:sldId id="2147483417" r:id="rId21"/>
    <p:sldId id="2147483396" r:id="rId22"/>
    <p:sldId id="2147483418" r:id="rId23"/>
    <p:sldId id="2147483419" r:id="rId24"/>
    <p:sldId id="2147483420" r:id="rId25"/>
    <p:sldId id="2147483421" r:id="rId26"/>
    <p:sldId id="2147483422" r:id="rId27"/>
    <p:sldId id="2147483404" r:id="rId28"/>
    <p:sldId id="2147483424" r:id="rId29"/>
    <p:sldId id="2147483423" r:id="rId30"/>
    <p:sldId id="2147483405" r:id="rId31"/>
    <p:sldId id="2147375392" r:id="rId32"/>
  </p:sldIdLst>
  <p:sldSz cx="12192000" cy="6858000"/>
  <p:notesSz cx="6858000" cy="9144000"/>
  <p:defaultTextStyle>
    <a:defPPr>
      <a:defRPr lang="pt-A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3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52"/>
    <p:restoredTop sz="94572"/>
  </p:normalViewPr>
  <p:slideViewPr>
    <p:cSldViewPr snapToGrid="0">
      <p:cViewPr>
        <p:scale>
          <a:sx n="106" d="100"/>
          <a:sy n="106" d="100"/>
        </p:scale>
        <p:origin x="-1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4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Planilha1!$G$5</c:f>
              <c:strCache>
                <c:ptCount val="1"/>
                <c:pt idx="0">
                  <c:v>Ano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Planilha1!$F$6:$F$11</c:f>
              <c:strCache>
                <c:ptCount val="6"/>
                <c:pt idx="0">
                  <c:v>médicos</c:v>
                </c:pt>
                <c:pt idx="1">
                  <c:v>enfermeiros</c:v>
                </c:pt>
                <c:pt idx="2">
                  <c:v>técnico de D.T</c:v>
                </c:pt>
                <c:pt idx="3">
                  <c:v>Regime Geral</c:v>
                </c:pt>
                <c:pt idx="4">
                  <c:v>Apoio Hospitalar</c:v>
                </c:pt>
                <c:pt idx="5">
                  <c:v>Total</c:v>
                </c:pt>
              </c:strCache>
            </c:strRef>
          </c:cat>
          <c:val>
            <c:numRef>
              <c:f>Planilha1!$G$6:$G$11</c:f>
              <c:numCache>
                <c:formatCode>General</c:formatCode>
                <c:ptCount val="6"/>
                <c:pt idx="0">
                  <c:v>3558</c:v>
                </c:pt>
                <c:pt idx="1">
                  <c:v>24652</c:v>
                </c:pt>
                <c:pt idx="2">
                  <c:v>8738</c:v>
                </c:pt>
                <c:pt idx="3">
                  <c:v>1328</c:v>
                </c:pt>
                <c:pt idx="4">
                  <c:v>2817</c:v>
                </c:pt>
                <c:pt idx="5">
                  <c:v>41093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65-4AA4-9BFF-77580BF32713}"/>
            </c:ext>
          </c:extLst>
        </c:ser>
        <c:ser>
          <c:idx val="1"/>
          <c:order val="1"/>
          <c:tx>
            <c:strRef>
              <c:f>Planilha1!$H$5</c:f>
              <c:strCache>
                <c:ptCount val="1"/>
                <c:pt idx="0">
                  <c:v>Ano 2022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Planilha1!$F$6:$F$11</c:f>
              <c:strCache>
                <c:ptCount val="6"/>
                <c:pt idx="0">
                  <c:v>médicos</c:v>
                </c:pt>
                <c:pt idx="1">
                  <c:v>enfermeiros</c:v>
                </c:pt>
                <c:pt idx="2">
                  <c:v>técnico de D.T</c:v>
                </c:pt>
                <c:pt idx="3">
                  <c:v>Regime Geral</c:v>
                </c:pt>
                <c:pt idx="4">
                  <c:v>Apoio Hospitalar</c:v>
                </c:pt>
                <c:pt idx="5">
                  <c:v>Total</c:v>
                </c:pt>
              </c:strCache>
            </c:strRef>
          </c:cat>
          <c:val>
            <c:numRef>
              <c:f>Planilha1!$H$6:$H$11</c:f>
              <c:numCache>
                <c:formatCode>General</c:formatCode>
                <c:ptCount val="6"/>
                <c:pt idx="0">
                  <c:v>7395</c:v>
                </c:pt>
                <c:pt idx="1">
                  <c:v>49283</c:v>
                </c:pt>
                <c:pt idx="2">
                  <c:v>10273</c:v>
                </c:pt>
                <c:pt idx="3">
                  <c:v>13652</c:v>
                </c:pt>
                <c:pt idx="4">
                  <c:v>20677</c:v>
                </c:pt>
                <c:pt idx="5">
                  <c:v>101280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65-4AA4-9BFF-77580BF3271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"/>
        <c:overlap val="-27"/>
        <c:axId val="736701440"/>
        <c:axId val="746837056"/>
      </c:barChart>
      <c:catAx>
        <c:axId val="73670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746837056"/>
        <c:crosses val="autoZero"/>
        <c:auto val="1"/>
        <c:lblAlgn val="ctr"/>
        <c:lblOffset val="100"/>
        <c:noMultiLvlLbl val="0"/>
      </c:catAx>
      <c:valAx>
        <c:axId val="746837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736701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 cmpd="sng">
              <a:solidFill>
                <a:schemeClr val="accent1"/>
              </a:solidFill>
              <a:miter lim="800000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cmpd="sng">
                <a:solidFill>
                  <a:schemeClr val="accent1"/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8251-49DA-885F-BBA4C5754B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Sheet1!$D$5:$E$5</c:f>
              <c:numCache>
                <c:formatCode>General</c:formatCode>
                <c:ptCount val="2"/>
                <c:pt idx="0">
                  <c:v>2022</c:v>
                </c:pt>
                <c:pt idx="1">
                  <c:v>2024</c:v>
                </c:pt>
              </c:numCache>
            </c:numRef>
          </c:cat>
          <c:val>
            <c:numRef>
              <c:f>Sheet1!$D$6:$E$6</c:f>
              <c:numCache>
                <c:formatCode>General</c:formatCode>
                <c:ptCount val="2"/>
                <c:pt idx="0">
                  <c:v>37808</c:v>
                </c:pt>
                <c:pt idx="1">
                  <c:v>42707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51-49DA-885F-BBA4C5754B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55911231"/>
        <c:axId val="1055912191"/>
      </c:barChart>
      <c:catAx>
        <c:axId val="1055911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055912191"/>
        <c:crosses val="autoZero"/>
        <c:auto val="1"/>
        <c:lblAlgn val="ctr"/>
        <c:lblOffset val="100"/>
        <c:noMultiLvlLbl val="0"/>
      </c:catAx>
      <c:valAx>
        <c:axId val="105591219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559112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CA72A-CAA7-A34B-9EEF-D5724C20C2BE}" type="datetimeFigureOut">
              <a:rPr lang="pt-PT" smtClean="0"/>
              <a:t>09/03/26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97B8A-0300-1D4D-8EFF-DD02C205A88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02543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6CD9A-AC3B-B14D-8B4B-46BEAC70E52E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5861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BE64A-32BA-748C-4452-26070CC9B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27A6EF-936B-A516-A393-9CD44F5273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15E48E-EEC4-B371-19BE-C9E1625DA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AE799-4436-ACFB-35CD-ABCA332CC6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B93F4-7C6A-4949-AA6B-77D51AC72ADA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41479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BE64A-32BA-748C-4452-26070CC9B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27A6EF-936B-A516-A393-9CD44F5273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15E48E-EEC4-B371-19BE-C9E1625DA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AE799-4436-ACFB-35CD-ABCA332CC6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B93F4-7C6A-4949-AA6B-77D51AC72ADA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6910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97B8A-0300-1D4D-8EFF-DD02C205A885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5492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6CD9A-AC3B-B14D-8B4B-46BEAC70E52E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0489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6CD9A-AC3B-B14D-8B4B-46BEAC70E52E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8047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CC8BE-B961-4AA8-AA7B-C83463158AA2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4883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97B8A-0300-1D4D-8EFF-DD02C205A885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3445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B93F4-7C6A-4949-AA6B-77D51AC72ADA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9483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0F393-BE50-3659-3376-43EAF550B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F04C2E-BB81-C60F-F996-0B5955C05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FE2D29-5022-CDC2-D9C2-3499D542D5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F492D-8521-D9CA-6B08-51F3AF950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B93F4-7C6A-4949-AA6B-77D51AC72ADA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6834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97B8A-0300-1D4D-8EFF-DD02C205A885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4104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BE64A-32BA-748C-4452-26070CC9B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27A6EF-936B-A516-A393-9CD44F5273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15E48E-EEC4-B371-19BE-C9E1625DA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AE799-4436-ACFB-35CD-ABCA332CC6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5B93F4-7C6A-4949-AA6B-77D51AC72ADA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9140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FAB438-6539-FE10-8752-F1B07DF87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C1E92E-CC2F-837F-0524-9D9BA9273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51F1572-E6E0-4BA4-A94F-F42F0D290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823B-B875-0D4B-9DF5-2E0F0BF64A33}" type="datetimeFigureOut">
              <a:rPr lang="pt-PT" smtClean="0"/>
              <a:t>09/03/26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CE10FCB-A322-0E51-E55C-CC442EA00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002B0CE-BABB-AA63-7641-ADA7BC923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1059-DC31-504C-BA89-6CA2C82119D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2154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FE0C78-5D2A-AF09-AA5A-67A69A9FA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27E737B9-991C-9CDF-A5A5-9C7CE8401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B417A2A-C396-8347-3105-848FE78CA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823B-B875-0D4B-9DF5-2E0F0BF64A33}" type="datetimeFigureOut">
              <a:rPr lang="pt-PT" smtClean="0"/>
              <a:t>09/03/26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578E90B-B451-9B0B-DEE2-5CC48FE81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C81C062-F580-13DF-F0B1-0A7E37D2A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1059-DC31-504C-BA89-6CA2C82119D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3724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BD20FC5-B4BC-B0C3-34A8-BEB51E6981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5306A4-0B22-5737-D9C5-FB50AD7F5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6EF1F72-7D9F-7ECF-CF37-8AAC2F0CC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823B-B875-0D4B-9DF5-2E0F0BF64A33}" type="datetimeFigureOut">
              <a:rPr lang="pt-PT" smtClean="0"/>
              <a:t>09/03/26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E3A1234-9AD5-00AB-CDB9-47F127F99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0D8AE74-6D58-A475-B81D-5F25FD622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1059-DC31-504C-BA89-6CA2C82119D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2720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926602F-4B85-42A6-B44D-66DCFA6EE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GRUPO III - SUBCOMISSÃO TÉCNICO-CIENTÍFICA - REFLEXÃO TÉCNICA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2BD616C-4F24-45A3-B35A-637B98301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oppins Light" pitchFamily="2" charset="77"/>
                <a:cs typeface="Poppins Light" pitchFamily="2" charset="77"/>
              </a:defRPr>
            </a:lvl1pPr>
          </a:lstStyle>
          <a:p>
            <a:fld id="{533B5165-AFCF-439F-94FC-95CCBAAEF865}" type="slidenum">
              <a:rPr lang="pt-PT" smtClean="0"/>
              <a:pPr/>
              <a:t>‹nº›</a:t>
            </a:fld>
            <a:endParaRPr lang="pt-PT" dirty="0"/>
          </a:p>
        </p:txBody>
      </p:sp>
      <p:sp>
        <p:nvSpPr>
          <p:cNvPr id="6" name="CaixaDeTexto 13">
            <a:extLst>
              <a:ext uri="{FF2B5EF4-FFF2-40B4-BE49-F238E27FC236}">
                <a16:creationId xmlns:a16="http://schemas.microsoft.com/office/drawing/2014/main" id="{A6BE542E-6652-1E7C-C51D-CC8080C07917}"/>
              </a:ext>
            </a:extLst>
          </p:cNvPr>
          <p:cNvSpPr txBox="1"/>
          <p:nvPr userDrawn="1"/>
        </p:nvSpPr>
        <p:spPr>
          <a:xfrm>
            <a:off x="9122229" y="6415801"/>
            <a:ext cx="1775993" cy="2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AO" sz="1000" b="0" i="0" dirty="0">
                <a:latin typeface="Bahnschrift Light" panose="020B0502040204020203" pitchFamily="34" charset="0"/>
              </a:rPr>
              <a:t>&lt;/&gt; with ❤️ by </a:t>
            </a:r>
            <a:r>
              <a:rPr lang="pt-PT" sz="1000" b="0" i="0" dirty="0">
                <a:latin typeface="Bahnschrift SemiBold" panose="020B0502040204020203" pitchFamily="34" charset="0"/>
              </a:rPr>
              <a:t>DNSP</a:t>
            </a:r>
            <a:endParaRPr lang="pt-AO" sz="1000" b="0" i="0" dirty="0">
              <a:latin typeface="Bahnschrift SemiBold" panose="020B0502040204020203" pitchFamily="34" charset="0"/>
            </a:endParaRPr>
          </a:p>
        </p:txBody>
      </p:sp>
      <p:pic>
        <p:nvPicPr>
          <p:cNvPr id="7" name="Imagem 9">
            <a:extLst>
              <a:ext uri="{FF2B5EF4-FFF2-40B4-BE49-F238E27FC236}">
                <a16:creationId xmlns:a16="http://schemas.microsoft.com/office/drawing/2014/main" id="{D503DB74-BCF2-1907-5770-7DA6250A54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4069" y="207419"/>
            <a:ext cx="1608306" cy="58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E712E96-48C9-ECCC-92CA-C8AFDC1DD59D}"/>
              </a:ext>
            </a:extLst>
          </p:cNvPr>
          <p:cNvSpPr/>
          <p:nvPr userDrawn="1"/>
        </p:nvSpPr>
        <p:spPr>
          <a:xfrm flipV="1">
            <a:off x="4620638" y="-22377"/>
            <a:ext cx="7571362" cy="594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AO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88840EF-8932-27AB-7EC8-31419AD0C279}"/>
              </a:ext>
            </a:extLst>
          </p:cNvPr>
          <p:cNvSpPr/>
          <p:nvPr userDrawn="1"/>
        </p:nvSpPr>
        <p:spPr>
          <a:xfrm>
            <a:off x="2295727" y="-9728"/>
            <a:ext cx="232491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AO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969AA26-F4C7-1A4F-F07D-B390FE6B9B4E}"/>
              </a:ext>
            </a:extLst>
          </p:cNvPr>
          <p:cNvSpPr/>
          <p:nvPr userDrawn="1"/>
        </p:nvSpPr>
        <p:spPr>
          <a:xfrm>
            <a:off x="-9729" y="-9728"/>
            <a:ext cx="2324911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AO"/>
          </a:p>
        </p:txBody>
      </p:sp>
      <p:pic>
        <p:nvPicPr>
          <p:cNvPr id="12" name="PEÇAS_EVENTO-12.png" descr="PEÇAS_EVENTO-12.png">
            <a:extLst>
              <a:ext uri="{FF2B5EF4-FFF2-40B4-BE49-F238E27FC236}">
                <a16:creationId xmlns:a16="http://schemas.microsoft.com/office/drawing/2014/main" id="{FE461A87-3768-A30D-02DF-E9A936CE9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544" y="6198566"/>
            <a:ext cx="1214430" cy="524178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55D46A96-FDAF-ECBF-6418-7DB658139B6E}"/>
              </a:ext>
            </a:extLst>
          </p:cNvPr>
          <p:cNvCxnSpPr/>
          <p:nvPr userDrawn="1"/>
        </p:nvCxnSpPr>
        <p:spPr>
          <a:xfrm>
            <a:off x="1828800" y="6317931"/>
            <a:ext cx="0" cy="3403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MINSA - Voluntários Covid-19">
            <a:extLst>
              <a:ext uri="{FF2B5EF4-FFF2-40B4-BE49-F238E27FC236}">
                <a16:creationId xmlns:a16="http://schemas.microsoft.com/office/drawing/2014/main" id="{E776B246-E7CF-6861-499D-82352A8374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44" y="6272237"/>
            <a:ext cx="1453986" cy="37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253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0EE517-984A-AA83-84A7-7C41C745C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CD533F5-7F82-B1B4-A295-25325AA5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EED6507-7729-A057-7C0E-696A61818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823B-B875-0D4B-9DF5-2E0F0BF64A33}" type="datetimeFigureOut">
              <a:rPr lang="pt-PT" smtClean="0"/>
              <a:t>09/03/26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9F5CB42-E75A-0E6A-EDB1-87BF8F707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27E8065-B9EF-6173-FDE7-CD48FCB1E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1059-DC31-504C-BA89-6CA2C82119D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244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67A39-FA70-A979-3568-11EE77089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A7FF7E2-82C0-18FB-C57A-CBF87D427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880AA20-C803-BB72-B010-E6E2C79CB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823B-B875-0D4B-9DF5-2E0F0BF64A33}" type="datetimeFigureOut">
              <a:rPr lang="pt-PT" smtClean="0"/>
              <a:t>09/03/26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119CD88-674F-88B8-EA70-3667B1FDA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10F92BD-DF13-8CFC-EAED-F26D5810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1059-DC31-504C-BA89-6CA2C82119D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5831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67C891-2795-2644-1CD2-3482915CB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677BF03-69C4-0224-49F7-08B44E5AF2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F21C4034-8C4C-7F5E-3B58-C1FCCA7F2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281393E-1F89-C684-9F6F-EE77122EB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823B-B875-0D4B-9DF5-2E0F0BF64A33}" type="datetimeFigureOut">
              <a:rPr lang="pt-PT" smtClean="0"/>
              <a:t>09/03/26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126CA6D-9DA2-6768-CE42-C57AEB7B0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DDF176A-399F-A203-3814-A2B6AB128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1059-DC31-504C-BA89-6CA2C82119D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7391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C5F691-C459-7471-FD20-A5C3E3DC3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BD448FD-64B2-4C91-0809-311EDB103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F501BCC4-3809-139E-FF84-C6A6F26A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8BE94E8F-4E66-DBC4-4E32-5C1765254B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19762052-63AC-C796-B35E-D21F5278EA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2F730B97-2AEA-F2B9-B591-DD42FEB49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823B-B875-0D4B-9DF5-2E0F0BF64A33}" type="datetimeFigureOut">
              <a:rPr lang="pt-PT" smtClean="0"/>
              <a:t>09/03/26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8B942E06-0AE3-23B1-7B1A-171E7A8CD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4E3DB613-6922-BDA8-5498-304B9E5C4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1059-DC31-504C-BA89-6CA2C82119D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0221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396657-5965-1B62-9B24-85225E7A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76E10C90-FB70-19CE-5AC9-55C40315B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823B-B875-0D4B-9DF5-2E0F0BF64A33}" type="datetimeFigureOut">
              <a:rPr lang="pt-PT" smtClean="0"/>
              <a:t>09/03/26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C835E0A6-1FA4-ECFF-B1BD-5951BD55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8E6AE8D0-987D-BCC4-6284-2C1A3453D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1059-DC31-504C-BA89-6CA2C82119D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6202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98428B2F-28B2-B10F-CEDD-411F6E25F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823B-B875-0D4B-9DF5-2E0F0BF64A33}" type="datetimeFigureOut">
              <a:rPr lang="pt-PT" smtClean="0"/>
              <a:t>09/03/26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EA0D85BC-6B6E-E4AC-B2A4-5E8CAA704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2ABFA6E-674C-A087-48F5-DD92579F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1059-DC31-504C-BA89-6CA2C82119D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1057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708A62-0603-030E-2A64-972812381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2598074-4DDB-9F2C-E7DB-05D2435AD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D39C3F2-6D3F-8E63-D99C-235EAB56B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02931BAE-81F4-C6DC-8520-B98A16FA8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823B-B875-0D4B-9DF5-2E0F0BF64A33}" type="datetimeFigureOut">
              <a:rPr lang="pt-PT" smtClean="0"/>
              <a:t>09/03/26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405B4F3-0BDB-09EA-AC9B-2B908609C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8343303-D114-F915-CDF7-8E0EEAE66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1059-DC31-504C-BA89-6CA2C82119D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558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3AEF50-51BA-D0AD-50E7-FE3A4DB5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69DA0A5B-5C9E-B903-0248-D10AB329C5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8CAA236-149C-9224-1CE8-98DF96DAF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A429D2A-165B-0C2F-8B5F-FD7A59563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823B-B875-0D4B-9DF5-2E0F0BF64A33}" type="datetimeFigureOut">
              <a:rPr lang="pt-PT" smtClean="0"/>
              <a:t>09/03/26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CD0F719-C391-3DB6-1D94-CFB3D33D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E5F30B0-40C0-D507-68AF-5EBD8F4DC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1059-DC31-504C-BA89-6CA2C82119D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75562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11EE9E09-6B9E-C236-5D7C-A698FEC2F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2AA42E9-3D38-ACCC-4D78-3C2E8122D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E29EFA0-9AFE-4333-6269-6C26F06C2A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7823B-B875-0D4B-9DF5-2E0F0BF64A33}" type="datetimeFigureOut">
              <a:rPr lang="pt-PT" smtClean="0"/>
              <a:t>09/03/26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5A159A3-4448-B3A3-13C1-4DD647290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D4D63DB-7416-7FC7-096E-1A7F5EDEF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21059-DC31-504C-BA89-6CA2C82119D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2057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A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11.jpeg"/><Relationship Id="rId5" Type="http://schemas.openxmlformats.org/officeDocument/2006/relationships/image" Target="../media/image34.sv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hart" Target="../charts/chart1.xml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10" Type="http://schemas.openxmlformats.org/officeDocument/2006/relationships/image" Target="../media/image11.jpeg"/><Relationship Id="rId4" Type="http://schemas.openxmlformats.org/officeDocument/2006/relationships/image" Target="../media/image40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48.jpeg"/><Relationship Id="rId4" Type="http://schemas.openxmlformats.org/officeDocument/2006/relationships/image" Target="../media/image45.svg"/><Relationship Id="rId9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5.svg"/><Relationship Id="rId7" Type="http://schemas.openxmlformats.org/officeDocument/2006/relationships/image" Target="../media/image50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1.jpg"/><Relationship Id="rId5" Type="http://schemas.openxmlformats.org/officeDocument/2006/relationships/image" Target="../media/image47.svg"/><Relationship Id="rId10" Type="http://schemas.openxmlformats.org/officeDocument/2006/relationships/image" Target="../media/image11.jpeg"/><Relationship Id="rId4" Type="http://schemas.openxmlformats.org/officeDocument/2006/relationships/image" Target="../media/image46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5.jpeg"/><Relationship Id="rId7" Type="http://schemas.openxmlformats.org/officeDocument/2006/relationships/image" Target="../media/image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57.jpeg"/><Relationship Id="rId10" Type="http://schemas.openxmlformats.org/officeDocument/2006/relationships/image" Target="../media/image58.jpeg"/><Relationship Id="rId4" Type="http://schemas.openxmlformats.org/officeDocument/2006/relationships/image" Target="../media/image56.jpeg"/><Relationship Id="rId9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4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063" y="-426937"/>
            <a:ext cx="12630997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98014" y="4398326"/>
            <a:ext cx="7604586" cy="86831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15"/>
              </a:lnSpc>
            </a:pPr>
            <a:r>
              <a:rPr lang="en-US" sz="4800" b="1" dirty="0">
                <a:solidFill>
                  <a:srgbClr val="F69312"/>
                </a:solidFill>
                <a:latin typeface="Impact" panose="020B0806030902050204" pitchFamily="34" charset="0"/>
                <a:ea typeface="League Spartan"/>
                <a:cs typeface="League Spartan"/>
                <a:sym typeface="League Spartan"/>
              </a:rPr>
              <a:t>SERVIÇO NACIONAL DE SAÚDE: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66211" y="5383454"/>
            <a:ext cx="726819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SITUAÇÃO ACTUAL E PERSPECTIVAS FUTURAS</a:t>
            </a:r>
          </a:p>
        </p:txBody>
      </p:sp>
      <p:pic>
        <p:nvPicPr>
          <p:cNvPr id="12" name="Gráfico 2">
            <a:extLst>
              <a:ext uri="{FF2B5EF4-FFF2-40B4-BE49-F238E27FC236}">
                <a16:creationId xmlns:a16="http://schemas.microsoft.com/office/drawing/2014/main" id="{8EB88367-DD1D-EE2D-E5FB-37A99FCF7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384801" y="228601"/>
            <a:ext cx="1701871" cy="1376795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571C3754-FE8F-EAB2-3155-B488FD002E15}"/>
              </a:ext>
            </a:extLst>
          </p:cNvPr>
          <p:cNvGrpSpPr/>
          <p:nvPr/>
        </p:nvGrpSpPr>
        <p:grpSpPr>
          <a:xfrm>
            <a:off x="-21063" y="6431064"/>
            <a:ext cx="12213064" cy="426937"/>
            <a:chOff x="-31595" y="9646595"/>
            <a:chExt cx="18319596" cy="640405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AB0D5D3C-5FDA-D8BA-1A61-05C3455B0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595" y="9646596"/>
              <a:ext cx="8485505" cy="607880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0FA70076-F260-65AD-C877-B97BF4ABE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505" y="9646595"/>
              <a:ext cx="8485505" cy="607880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68E24E93-0414-BA75-EB69-F54A615CC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82"/>
            <a:stretch>
              <a:fillRect/>
            </a:stretch>
          </p:blipFill>
          <p:spPr>
            <a:xfrm>
              <a:off x="16078201" y="9646595"/>
              <a:ext cx="2209800" cy="640405"/>
            </a:xfrm>
            <a:prstGeom prst="rect">
              <a:avLst/>
            </a:prstGeom>
          </p:spPr>
        </p:pic>
      </p:grpSp>
      <p:sp>
        <p:nvSpPr>
          <p:cNvPr id="16" name="CaixaDeTexto 6">
            <a:extLst>
              <a:ext uri="{FF2B5EF4-FFF2-40B4-BE49-F238E27FC236}">
                <a16:creationId xmlns:a16="http://schemas.microsoft.com/office/drawing/2014/main" id="{5A329A04-0095-985B-3697-4F5222C39ADD}"/>
              </a:ext>
            </a:extLst>
          </p:cNvPr>
          <p:cNvSpPr txBox="1"/>
          <p:nvPr/>
        </p:nvSpPr>
        <p:spPr>
          <a:xfrm>
            <a:off x="8534400" y="6026587"/>
            <a:ext cx="3516088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pt-PT" sz="1100" b="1" dirty="0">
                <a:solidFill>
                  <a:srgbClr val="191645"/>
                </a:solidFill>
                <a:latin typeface="Bahnschrift Light" panose="020B0502040204020203" pitchFamily="34" charset="0"/>
              </a:rPr>
              <a:t>SÍLVIA PAULA VALENTIM LUTUCUTA</a:t>
            </a:r>
          </a:p>
          <a:p>
            <a:pPr algn="r"/>
            <a:r>
              <a:rPr lang="pt-PT" sz="1100" b="1" dirty="0">
                <a:solidFill>
                  <a:srgbClr val="191645"/>
                </a:solidFill>
                <a:latin typeface="Bahnschrift Light" panose="020B0502040204020203" pitchFamily="34" charset="0"/>
              </a:rPr>
              <a:t>MINISTRA DA SAÚDE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B0DB99B5-B7EF-BED0-B0AD-979222CB0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" y="5027677"/>
            <a:ext cx="899327" cy="899327"/>
          </a:xfrm>
          <a:prstGeom prst="rect">
            <a:avLst/>
          </a:prstGeom>
        </p:spPr>
      </p:pic>
      <p:pic>
        <p:nvPicPr>
          <p:cNvPr id="22" name="Imagem 9">
            <a:extLst>
              <a:ext uri="{FF2B5EF4-FFF2-40B4-BE49-F238E27FC236}">
                <a16:creationId xmlns:a16="http://schemas.microsoft.com/office/drawing/2014/main" id="{5F238691-0629-297B-8D83-EEC495C9D9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16" y="5247059"/>
            <a:ext cx="2877025" cy="50572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F7D4C6-C167-EDCA-A1B4-E815AE298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" b="9503"/>
          <a:stretch/>
        </p:blipFill>
        <p:spPr bwMode="auto">
          <a:xfrm>
            <a:off x="-21064" y="-541837"/>
            <a:ext cx="12213063" cy="502895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3F9351C-07AD-58B8-87F8-E5D6A704FD89}"/>
              </a:ext>
            </a:extLst>
          </p:cNvPr>
          <p:cNvSpPr/>
          <p:nvPr/>
        </p:nvSpPr>
        <p:spPr>
          <a:xfrm>
            <a:off x="4193193" y="4385816"/>
            <a:ext cx="65986" cy="1882637"/>
          </a:xfrm>
          <a:prstGeom prst="roundRect">
            <a:avLst/>
          </a:prstGeom>
          <a:solidFill>
            <a:srgbClr val="F6931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7" tIns="33867" rIns="33867" bIns="33867" numCol="1" spcCol="38100" rtlCol="0" anchor="ctr">
            <a:spAutoFit/>
          </a:bodyPr>
          <a:lstStyle/>
          <a:p>
            <a:pPr algn="ctr" defTabSz="550361" hangingPunct="0"/>
            <a:endParaRPr lang="pt-AO" sz="2133" dirty="0">
              <a:solidFill>
                <a:srgbClr val="FFFFFF"/>
              </a:solidFill>
              <a:latin typeface="Helvetica Neue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F5682-56CD-4CA2-B338-243431AA6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431D6B0-5ED2-47BC-80AA-7F59D56D7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21637FA-0E14-4D51-86CC-39C07F451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77" y="1"/>
            <a:ext cx="12259377" cy="696869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DAAAFBF-CC44-5596-2EF7-C0D17009E337}"/>
              </a:ext>
            </a:extLst>
          </p:cNvPr>
          <p:cNvSpPr txBox="1"/>
          <p:nvPr/>
        </p:nvSpPr>
        <p:spPr>
          <a:xfrm>
            <a:off x="11400438" y="6311900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28355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D20A004F-C727-5C63-E57C-B65533CCE9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-33935"/>
            <a:ext cx="12192000" cy="681998"/>
          </a:xfr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t-PT" sz="2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MODELO ASSISTENCIAL. </a:t>
            </a:r>
            <a:r>
              <a:rPr lang="pt-PT" sz="16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Decreto  nº 54/03 de 5 de Agosto do Diário da República I Série nº 61</a:t>
            </a:r>
            <a:r>
              <a:rPr lang="pt-PT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</a:p>
        </p:txBody>
      </p:sp>
      <p:sp>
        <p:nvSpPr>
          <p:cNvPr id="6" name="AutoShape 53"/>
          <p:cNvSpPr>
            <a:spLocks noChangeAspect="1" noChangeArrowheads="1" noTextEdit="1"/>
          </p:cNvSpPr>
          <p:nvPr/>
        </p:nvSpPr>
        <p:spPr bwMode="auto">
          <a:xfrm>
            <a:off x="5259" y="1198966"/>
            <a:ext cx="12139425" cy="565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sz="1200" dirty="0"/>
          </a:p>
        </p:txBody>
      </p:sp>
      <p:sp>
        <p:nvSpPr>
          <p:cNvPr id="7" name="Rectangle 56"/>
          <p:cNvSpPr>
            <a:spLocks noChangeArrowheads="1"/>
          </p:cNvSpPr>
          <p:nvPr/>
        </p:nvSpPr>
        <p:spPr bwMode="auto">
          <a:xfrm>
            <a:off x="3394945" y="6653953"/>
            <a:ext cx="3847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</a:pPr>
            <a:r>
              <a:rPr lang="pt-PT" sz="9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</a:t>
            </a:r>
            <a:endParaRPr lang="pt-P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reeform 58"/>
          <p:cNvSpPr>
            <a:spLocks/>
          </p:cNvSpPr>
          <p:nvPr/>
        </p:nvSpPr>
        <p:spPr bwMode="auto">
          <a:xfrm>
            <a:off x="1873866" y="1203269"/>
            <a:ext cx="8177780" cy="5222561"/>
          </a:xfrm>
          <a:custGeom>
            <a:avLst/>
            <a:gdLst/>
            <a:ahLst/>
            <a:cxnLst>
              <a:cxn ang="0">
                <a:pos x="0" y="2764"/>
              </a:cxn>
              <a:cxn ang="0">
                <a:pos x="1323" y="0"/>
              </a:cxn>
              <a:cxn ang="0">
                <a:pos x="2647" y="2764"/>
              </a:cxn>
              <a:cxn ang="0">
                <a:pos x="0" y="2764"/>
              </a:cxn>
            </a:cxnLst>
            <a:rect l="0" t="0" r="r" b="b"/>
            <a:pathLst>
              <a:path w="2647" h="2764">
                <a:moveTo>
                  <a:pt x="0" y="2764"/>
                </a:moveTo>
                <a:lnTo>
                  <a:pt x="1323" y="0"/>
                </a:lnTo>
                <a:lnTo>
                  <a:pt x="2647" y="2764"/>
                </a:lnTo>
                <a:lnTo>
                  <a:pt x="0" y="2764"/>
                </a:lnTo>
                <a:close/>
              </a:path>
            </a:pathLst>
          </a:custGeom>
          <a:solidFill>
            <a:srgbClr val="DDD8B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sz="1600" dirty="0"/>
          </a:p>
        </p:txBody>
      </p:sp>
      <p:sp>
        <p:nvSpPr>
          <p:cNvPr id="48" name="47 CuadroTexto"/>
          <p:cNvSpPr txBox="1"/>
          <p:nvPr/>
        </p:nvSpPr>
        <p:spPr>
          <a:xfrm>
            <a:off x="10668061" y="4499248"/>
            <a:ext cx="1646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1">
                <a:latin typeface="Bahnschrift SemiBold" panose="020B0502040204020203" pitchFamily="34" charset="0"/>
              </a:defRPr>
            </a:lvl1pPr>
          </a:lstStyle>
          <a:p>
            <a:r>
              <a:rPr lang="pt-PT" dirty="0"/>
              <a:t>Até 75.000 </a:t>
            </a:r>
            <a:r>
              <a:rPr lang="pt-PT" dirty="0" err="1"/>
              <a:t>Hab</a:t>
            </a:r>
            <a:r>
              <a:rPr lang="pt-PT" dirty="0"/>
              <a:t>.</a:t>
            </a:r>
          </a:p>
        </p:txBody>
      </p:sp>
      <p:grpSp>
        <p:nvGrpSpPr>
          <p:cNvPr id="127" name="126 Grupo"/>
          <p:cNvGrpSpPr/>
          <p:nvPr/>
        </p:nvGrpSpPr>
        <p:grpSpPr>
          <a:xfrm>
            <a:off x="2615737" y="620688"/>
            <a:ext cx="7914749" cy="409576"/>
            <a:chOff x="1961801" y="620688"/>
            <a:chExt cx="5936062" cy="409576"/>
          </a:xfrm>
          <a:solidFill>
            <a:schemeClr val="accent1">
              <a:lumMod val="75000"/>
            </a:schemeClr>
          </a:solidFill>
        </p:grpSpPr>
        <p:sp>
          <p:nvSpPr>
            <p:cNvPr id="58" name="36 Cuadro de texto"/>
            <p:cNvSpPr txBox="1"/>
            <p:nvPr/>
          </p:nvSpPr>
          <p:spPr>
            <a:xfrm>
              <a:off x="1961801" y="620688"/>
              <a:ext cx="1355791" cy="409575"/>
            </a:xfrm>
            <a:prstGeom prst="rect">
              <a:avLst/>
            </a:prstGeom>
            <a:grpFill/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pt-PT" sz="1600" b="1" dirty="0">
                  <a:solidFill>
                    <a:srgbClr val="FFFFFF"/>
                  </a:solidFill>
                  <a:latin typeface="Bahnschrift SemiBold" panose="020B0502040204020203" pitchFamily="34" charset="0"/>
                  <a:ea typeface="Calibri"/>
                  <a:cs typeface="Times New Roman"/>
                </a:rPr>
                <a:t>UNIDADES</a:t>
              </a:r>
              <a:endParaRPr lang="pt-PT" sz="1100" b="1" dirty="0">
                <a:latin typeface="Bahnschrift SemiBold" panose="020B0502040204020203" pitchFamily="34" charset="0"/>
                <a:ea typeface="Calibri"/>
                <a:cs typeface="Times New Roman"/>
              </a:endParaRPr>
            </a:p>
          </p:txBody>
        </p:sp>
        <p:sp>
          <p:nvSpPr>
            <p:cNvPr id="59" name="37 Cuadro de texto"/>
            <p:cNvSpPr txBox="1"/>
            <p:nvPr/>
          </p:nvSpPr>
          <p:spPr>
            <a:xfrm>
              <a:off x="3275857" y="620688"/>
              <a:ext cx="1167282" cy="409575"/>
            </a:xfrm>
            <a:prstGeom prst="rect">
              <a:avLst/>
            </a:prstGeom>
            <a:grpFill/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pt-PT" sz="1600" b="1" dirty="0">
                  <a:solidFill>
                    <a:srgbClr val="FFFFFF"/>
                  </a:solidFill>
                  <a:latin typeface="Bahnschrift SemiBold" panose="020B0502040204020203" pitchFamily="34" charset="0"/>
                  <a:ea typeface="Calibri"/>
                  <a:cs typeface="Times New Roman"/>
                </a:rPr>
                <a:t>EQUIPAS</a:t>
              </a:r>
              <a:endParaRPr lang="pt-PT" sz="1100" b="1" dirty="0">
                <a:latin typeface="Bahnschrift SemiBold" panose="020B0502040204020203" pitchFamily="34" charset="0"/>
                <a:ea typeface="Calibri"/>
                <a:cs typeface="Times New Roman"/>
              </a:endParaRPr>
            </a:p>
          </p:txBody>
        </p:sp>
        <p:sp>
          <p:nvSpPr>
            <p:cNvPr id="61" name="46 Cuadro de texto"/>
            <p:cNvSpPr txBox="1"/>
            <p:nvPr/>
          </p:nvSpPr>
          <p:spPr>
            <a:xfrm>
              <a:off x="4435793" y="620689"/>
              <a:ext cx="3462070" cy="409575"/>
            </a:xfrm>
            <a:prstGeom prst="rect">
              <a:avLst/>
            </a:prstGeom>
            <a:grpFill/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pt-PT" sz="1600" b="1" dirty="0">
                  <a:solidFill>
                    <a:srgbClr val="FFFFFF"/>
                  </a:solidFill>
                  <a:latin typeface="Bahnschrift SemiBold" panose="020B0502040204020203" pitchFamily="34" charset="0"/>
                  <a:ea typeface="Calibri"/>
                  <a:cs typeface="Times New Roman"/>
                </a:rPr>
                <a:t>SERVIÇOS/PRESTAÇÕES</a:t>
              </a:r>
              <a:endParaRPr lang="pt-PT" sz="1100" b="1" dirty="0">
                <a:latin typeface="Bahnschrift SemiBold" panose="020B0502040204020203" pitchFamily="34" charset="0"/>
                <a:ea typeface="Calibri"/>
                <a:cs typeface="Times New Roman"/>
              </a:endParaRPr>
            </a:p>
          </p:txBody>
        </p:sp>
      </p:grpSp>
      <p:sp>
        <p:nvSpPr>
          <p:cNvPr id="70" name="16 Cuadro de texto"/>
          <p:cNvSpPr txBox="1"/>
          <p:nvPr/>
        </p:nvSpPr>
        <p:spPr>
          <a:xfrm>
            <a:off x="2659220" y="3299314"/>
            <a:ext cx="1722967" cy="77216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PT" sz="1200" b="1" dirty="0">
                <a:solidFill>
                  <a:schemeClr val="tx1"/>
                </a:solidFill>
                <a:latin typeface="Bahnschrift SemiBold" panose="020B0502040204020203" pitchFamily="34" charset="0"/>
                <a:ea typeface="Calibri"/>
                <a:cs typeface="Times New Roman"/>
              </a:rPr>
              <a:t>HOSPITAL MUNICIPAL (OU DE ÁREA)</a:t>
            </a:r>
          </a:p>
        </p:txBody>
      </p:sp>
      <p:sp>
        <p:nvSpPr>
          <p:cNvPr id="71" name="17 Cuadro de texto"/>
          <p:cNvSpPr txBox="1"/>
          <p:nvPr/>
        </p:nvSpPr>
        <p:spPr>
          <a:xfrm>
            <a:off x="2665946" y="4480138"/>
            <a:ext cx="1730106" cy="55776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PT" sz="1200" b="1" dirty="0">
                <a:solidFill>
                  <a:schemeClr val="tx1"/>
                </a:solidFill>
                <a:latin typeface="Bahnschrift SemiBold" panose="020B0502040204020203" pitchFamily="34" charset="0"/>
                <a:ea typeface="Calibri"/>
                <a:cs typeface="Times New Roman"/>
              </a:rPr>
              <a:t>CENTRO DE SAÚDE</a:t>
            </a:r>
          </a:p>
        </p:txBody>
      </p:sp>
      <p:grpSp>
        <p:nvGrpSpPr>
          <p:cNvPr id="119" name="118 Grupo"/>
          <p:cNvGrpSpPr/>
          <p:nvPr/>
        </p:nvGrpSpPr>
        <p:grpSpPr>
          <a:xfrm>
            <a:off x="2688229" y="1196636"/>
            <a:ext cx="1764453" cy="1972047"/>
            <a:chOff x="2016169" y="1196618"/>
            <a:chExt cx="1323340" cy="1972047"/>
          </a:xfrm>
        </p:grpSpPr>
        <p:sp>
          <p:nvSpPr>
            <p:cNvPr id="68" name="14 Cuadro de texto"/>
            <p:cNvSpPr txBox="1"/>
            <p:nvPr/>
          </p:nvSpPr>
          <p:spPr>
            <a:xfrm>
              <a:off x="2056416" y="1196618"/>
              <a:ext cx="1276350" cy="50419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pt-PT" sz="1200" b="1" dirty="0">
                  <a:latin typeface="Bahnschrift SemiBold" panose="020B0502040204020203" pitchFamily="34" charset="0"/>
                  <a:ea typeface="Calibri"/>
                  <a:cs typeface="Times New Roman"/>
                </a:rPr>
                <a:t>HOSPITAL CENTRAL</a:t>
              </a:r>
            </a:p>
          </p:txBody>
        </p:sp>
        <p:sp>
          <p:nvSpPr>
            <p:cNvPr id="69" name="15 Cuadro de texto"/>
            <p:cNvSpPr txBox="1"/>
            <p:nvPr/>
          </p:nvSpPr>
          <p:spPr>
            <a:xfrm>
              <a:off x="2016169" y="2348880"/>
              <a:ext cx="1323340" cy="81978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pt-PT" sz="1200" b="1" dirty="0">
                  <a:latin typeface="Bahnschrift SemiBold" panose="020B0502040204020203" pitchFamily="34" charset="0"/>
                  <a:ea typeface="Calibri"/>
                  <a:cs typeface="Times New Roman"/>
                </a:rPr>
                <a:t>HOSPITAL PROVINCIAL (OU GERAL)</a:t>
              </a:r>
            </a:p>
          </p:txBody>
        </p:sp>
        <p:sp>
          <p:nvSpPr>
            <p:cNvPr id="73" name="44 Cuadro de texto"/>
            <p:cNvSpPr txBox="1"/>
            <p:nvPr/>
          </p:nvSpPr>
          <p:spPr>
            <a:xfrm>
              <a:off x="2051720" y="1700674"/>
              <a:ext cx="1276350" cy="50419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pt-PT" sz="1200" b="1" dirty="0">
                  <a:latin typeface="Bahnschrift SemiBold" panose="020B0502040204020203" pitchFamily="34" charset="0"/>
                  <a:ea typeface="Calibri"/>
                  <a:cs typeface="Times New Roman"/>
                </a:rPr>
                <a:t>HOSPITAL REGIONAL</a:t>
              </a:r>
            </a:p>
          </p:txBody>
        </p:sp>
      </p:grpSp>
      <p:cxnSp>
        <p:nvCxnSpPr>
          <p:cNvPr id="74" name="42 Conector recto"/>
          <p:cNvCxnSpPr>
            <a:cxnSpLocks/>
          </p:cNvCxnSpPr>
          <p:nvPr/>
        </p:nvCxnSpPr>
        <p:spPr>
          <a:xfrm>
            <a:off x="10540279" y="1030263"/>
            <a:ext cx="0" cy="593102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7 Rectángulo"/>
          <p:cNvSpPr/>
          <p:nvPr/>
        </p:nvSpPr>
        <p:spPr>
          <a:xfrm>
            <a:off x="1857202" y="6402236"/>
            <a:ext cx="8177780" cy="4317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dirty="0"/>
          </a:p>
        </p:txBody>
      </p:sp>
      <p:sp>
        <p:nvSpPr>
          <p:cNvPr id="72" name="18 Cuadro de texto"/>
          <p:cNvSpPr txBox="1"/>
          <p:nvPr/>
        </p:nvSpPr>
        <p:spPr>
          <a:xfrm>
            <a:off x="2634458" y="5654733"/>
            <a:ext cx="1722967" cy="61248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PT" sz="1200" b="1" dirty="0">
                <a:solidFill>
                  <a:schemeClr val="tx1"/>
                </a:solidFill>
                <a:latin typeface="Bahnschrift SemiBold" panose="020B0502040204020203" pitchFamily="34" charset="0"/>
                <a:ea typeface="Calibri"/>
                <a:cs typeface="Times New Roman"/>
              </a:rPr>
              <a:t>POSTO DE SAÚDE </a:t>
            </a:r>
          </a:p>
        </p:txBody>
      </p:sp>
      <p:grpSp>
        <p:nvGrpSpPr>
          <p:cNvPr id="128" name="127 Grupo"/>
          <p:cNvGrpSpPr/>
          <p:nvPr/>
        </p:nvGrpSpPr>
        <p:grpSpPr>
          <a:xfrm>
            <a:off x="4354250" y="3221223"/>
            <a:ext cx="1597906" cy="3562139"/>
            <a:chOff x="3265687" y="3221221"/>
            <a:chExt cx="1198430" cy="3562139"/>
          </a:xfrm>
          <a:noFill/>
        </p:grpSpPr>
        <p:sp>
          <p:nvSpPr>
            <p:cNvPr id="80" name="19 Cuadro de texto"/>
            <p:cNvSpPr txBox="1"/>
            <p:nvPr/>
          </p:nvSpPr>
          <p:spPr>
            <a:xfrm>
              <a:off x="3265687" y="3221221"/>
              <a:ext cx="1181979" cy="776928"/>
            </a:xfrm>
            <a:prstGeom prst="rect">
              <a:avLst/>
            </a:prstGeom>
            <a:grp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pt-PT" sz="1200" b="1" dirty="0">
                  <a:solidFill>
                    <a:schemeClr val="tx1"/>
                  </a:solidFill>
                  <a:latin typeface="Bahnschrift SemiBold" panose="020B0502040204020203" pitchFamily="34" charset="0"/>
                  <a:ea typeface="Calibri"/>
                  <a:cs typeface="Times New Roman"/>
                </a:rPr>
                <a:t>EQUIPA HOSPITALAR (EH)</a:t>
              </a:r>
            </a:p>
          </p:txBody>
        </p:sp>
        <p:sp>
          <p:nvSpPr>
            <p:cNvPr id="81" name="20 Cuadro de texto"/>
            <p:cNvSpPr txBox="1"/>
            <p:nvPr/>
          </p:nvSpPr>
          <p:spPr>
            <a:xfrm>
              <a:off x="3273918" y="4385660"/>
              <a:ext cx="1187011" cy="712083"/>
            </a:xfrm>
            <a:prstGeom prst="rect">
              <a:avLst/>
            </a:prstGeom>
            <a:grp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pt-PT" sz="1200" b="1" dirty="0">
                  <a:solidFill>
                    <a:schemeClr val="tx1"/>
                  </a:solidFill>
                  <a:latin typeface="Bahnschrift SemiBold" panose="020B0502040204020203" pitchFamily="34" charset="0"/>
                  <a:ea typeface="Calibri"/>
                  <a:cs typeface="Times New Roman"/>
                </a:rPr>
                <a:t>EQUIPA DE CENTRO DE SAÚDE (ECS)</a:t>
              </a:r>
            </a:p>
          </p:txBody>
        </p:sp>
        <p:sp>
          <p:nvSpPr>
            <p:cNvPr id="82" name="21 Cuadro de texto"/>
            <p:cNvSpPr txBox="1"/>
            <p:nvPr/>
          </p:nvSpPr>
          <p:spPr>
            <a:xfrm>
              <a:off x="3282139" y="5539051"/>
              <a:ext cx="1181978" cy="664507"/>
            </a:xfrm>
            <a:prstGeom prst="rect">
              <a:avLst/>
            </a:prstGeom>
            <a:grp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pt-PT" sz="1200" b="1" dirty="0">
                  <a:solidFill>
                    <a:schemeClr val="tx1"/>
                  </a:solidFill>
                  <a:latin typeface="Bahnschrift SemiBold" panose="020B0502040204020203" pitchFamily="34" charset="0"/>
                  <a:ea typeface="Calibri"/>
                  <a:cs typeface="Times New Roman"/>
                </a:rPr>
                <a:t>EQUIPA BÁSICA DE SAÚDE (EBS)</a:t>
              </a:r>
            </a:p>
          </p:txBody>
        </p:sp>
        <p:sp>
          <p:nvSpPr>
            <p:cNvPr id="83" name="22 Cuadro de texto"/>
            <p:cNvSpPr txBox="1"/>
            <p:nvPr/>
          </p:nvSpPr>
          <p:spPr>
            <a:xfrm>
              <a:off x="3308394" y="6421410"/>
              <a:ext cx="1134745" cy="361950"/>
            </a:xfrm>
            <a:prstGeom prst="rect">
              <a:avLst/>
            </a:prstGeom>
            <a:grp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pt-PT" sz="1200" b="1" dirty="0">
                  <a:solidFill>
                    <a:schemeClr val="tx1"/>
                  </a:solidFill>
                  <a:latin typeface="Bahnschrift SemiBold" panose="020B0502040204020203" pitchFamily="34" charset="0"/>
                  <a:ea typeface="Calibri"/>
                  <a:cs typeface="Times New Roman"/>
                </a:rPr>
                <a:t>ADECOS</a:t>
              </a:r>
            </a:p>
          </p:txBody>
        </p:sp>
      </p:grpSp>
      <p:cxnSp>
        <p:nvCxnSpPr>
          <p:cNvPr id="84" name="42 Conector recto"/>
          <p:cNvCxnSpPr>
            <a:cxnSpLocks/>
          </p:cNvCxnSpPr>
          <p:nvPr/>
        </p:nvCxnSpPr>
        <p:spPr>
          <a:xfrm>
            <a:off x="4367808" y="1030264"/>
            <a:ext cx="0" cy="581226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42 Conector recto"/>
          <p:cNvCxnSpPr>
            <a:cxnSpLocks/>
          </p:cNvCxnSpPr>
          <p:nvPr/>
        </p:nvCxnSpPr>
        <p:spPr>
          <a:xfrm>
            <a:off x="5938532" y="1030264"/>
            <a:ext cx="0" cy="585512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121 Grupo"/>
          <p:cNvGrpSpPr/>
          <p:nvPr/>
        </p:nvGrpSpPr>
        <p:grpSpPr>
          <a:xfrm>
            <a:off x="527382" y="4113844"/>
            <a:ext cx="11664747" cy="2753042"/>
            <a:chOff x="395536" y="4113843"/>
            <a:chExt cx="8748560" cy="2753042"/>
          </a:xfrm>
        </p:grpSpPr>
        <p:cxnSp>
          <p:nvCxnSpPr>
            <p:cNvPr id="78" name="12 Conector recto"/>
            <p:cNvCxnSpPr/>
            <p:nvPr/>
          </p:nvCxnSpPr>
          <p:spPr>
            <a:xfrm>
              <a:off x="395536" y="4113843"/>
              <a:ext cx="874856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26 Conector recto"/>
            <p:cNvCxnSpPr/>
            <p:nvPr/>
          </p:nvCxnSpPr>
          <p:spPr>
            <a:xfrm flipH="1">
              <a:off x="395536" y="4136608"/>
              <a:ext cx="10147" cy="27302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18" name="117 Grupo"/>
          <p:cNvGrpSpPr/>
          <p:nvPr/>
        </p:nvGrpSpPr>
        <p:grpSpPr>
          <a:xfrm>
            <a:off x="1768322" y="1030263"/>
            <a:ext cx="842791" cy="5836628"/>
            <a:chOff x="1326232" y="1030257"/>
            <a:chExt cx="632092" cy="5836628"/>
          </a:xfrm>
        </p:grpSpPr>
        <p:sp>
          <p:nvSpPr>
            <p:cNvPr id="10" name="Rectangle 60"/>
            <p:cNvSpPr>
              <a:spLocks noChangeArrowheads="1"/>
            </p:cNvSpPr>
            <p:nvPr/>
          </p:nvSpPr>
          <p:spPr bwMode="auto">
            <a:xfrm>
              <a:off x="1345910" y="1573086"/>
              <a:ext cx="443631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46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1400" b="1" dirty="0">
                  <a:solidFill>
                    <a:srgbClr val="FF0000"/>
                  </a:solidFill>
                  <a:latin typeface="Bahnschrift SemiBold" panose="020B0502040204020203" pitchFamily="34" charset="0"/>
                  <a:cs typeface="Arial" pitchFamily="34" charset="0"/>
                </a:rPr>
                <a:t>3º Nível</a:t>
              </a:r>
              <a:endParaRPr lang="pt-PT" sz="2400" b="1" dirty="0">
                <a:solidFill>
                  <a:srgbClr val="FF0000"/>
                </a:solidFill>
                <a:latin typeface="Bahnschrift SemiBold" panose="020B0502040204020203" pitchFamily="34" charset="0"/>
                <a:cs typeface="Arial" pitchFamily="34" charset="0"/>
              </a:endParaRPr>
            </a:p>
          </p:txBody>
        </p:sp>
        <p:sp>
          <p:nvSpPr>
            <p:cNvPr id="11" name="Rectangle 61"/>
            <p:cNvSpPr>
              <a:spLocks noChangeArrowheads="1"/>
            </p:cNvSpPr>
            <p:nvPr/>
          </p:nvSpPr>
          <p:spPr bwMode="auto">
            <a:xfrm>
              <a:off x="1332136" y="2568849"/>
              <a:ext cx="44242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46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1400" b="1" dirty="0">
                  <a:solidFill>
                    <a:srgbClr val="FF0000"/>
                  </a:solidFill>
                  <a:latin typeface="Bahnschrift SemiBold" panose="020B0502040204020203" pitchFamily="34" charset="0"/>
                  <a:cs typeface="Arial" pitchFamily="34" charset="0"/>
                </a:rPr>
                <a:t>2º Nível</a:t>
              </a:r>
              <a:endParaRPr lang="pt-PT" sz="2400" b="1" dirty="0">
                <a:solidFill>
                  <a:srgbClr val="FF0000"/>
                </a:solidFill>
                <a:latin typeface="Bahnschrift SemiBold" panose="020B0502040204020203" pitchFamily="34" charset="0"/>
                <a:cs typeface="Arial" pitchFamily="34" charset="0"/>
              </a:endParaRPr>
            </a:p>
          </p:txBody>
        </p:sp>
        <p:sp>
          <p:nvSpPr>
            <p:cNvPr id="12" name="Rectangle 62"/>
            <p:cNvSpPr>
              <a:spLocks noChangeArrowheads="1"/>
            </p:cNvSpPr>
            <p:nvPr/>
          </p:nvSpPr>
          <p:spPr bwMode="auto">
            <a:xfrm>
              <a:off x="1326232" y="3419121"/>
              <a:ext cx="417181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46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1400" b="1" dirty="0">
                  <a:solidFill>
                    <a:srgbClr val="FF0000"/>
                  </a:solidFill>
                  <a:latin typeface="Bahnschrift SemiBold" panose="020B0502040204020203" pitchFamily="34" charset="0"/>
                  <a:cs typeface="Arial" pitchFamily="34" charset="0"/>
                </a:rPr>
                <a:t>1º Nível</a:t>
              </a:r>
              <a:endParaRPr lang="pt-PT" sz="2400" b="1" dirty="0">
                <a:solidFill>
                  <a:srgbClr val="FF0000"/>
                </a:solidFill>
                <a:latin typeface="Bahnschrift SemiBold" panose="020B0502040204020203" pitchFamily="34" charset="0"/>
                <a:cs typeface="Arial" pitchFamily="34" charset="0"/>
              </a:endParaRPr>
            </a:p>
          </p:txBody>
        </p:sp>
        <p:cxnSp>
          <p:nvCxnSpPr>
            <p:cNvPr id="65" name="42 Conector recto"/>
            <p:cNvCxnSpPr>
              <a:cxnSpLocks/>
            </p:cNvCxnSpPr>
            <p:nvPr/>
          </p:nvCxnSpPr>
          <p:spPr>
            <a:xfrm>
              <a:off x="1958324" y="1030257"/>
              <a:ext cx="0" cy="583662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120 Grupo"/>
          <p:cNvGrpSpPr/>
          <p:nvPr/>
        </p:nvGrpSpPr>
        <p:grpSpPr>
          <a:xfrm>
            <a:off x="239350" y="3338599"/>
            <a:ext cx="11942951" cy="654655"/>
            <a:chOff x="179512" y="3338596"/>
            <a:chExt cx="8957213" cy="654655"/>
          </a:xfrm>
        </p:grpSpPr>
        <p:sp>
          <p:nvSpPr>
            <p:cNvPr id="47" name="46 CuadroTexto"/>
            <p:cNvSpPr txBox="1"/>
            <p:nvPr/>
          </p:nvSpPr>
          <p:spPr>
            <a:xfrm>
              <a:off x="8022116" y="3338596"/>
              <a:ext cx="11146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b="1" dirty="0">
                  <a:latin typeface="Bahnschrift SemiBold" panose="020B0502040204020203" pitchFamily="34" charset="0"/>
                </a:rPr>
                <a:t>Até 500.000 </a:t>
              </a:r>
              <a:r>
                <a:rPr lang="pt-PT" sz="1400" b="1" dirty="0" err="1">
                  <a:latin typeface="Bahnschrift SemiBold" panose="020B0502040204020203" pitchFamily="34" charset="0"/>
                </a:rPr>
                <a:t>Hab</a:t>
              </a:r>
              <a:endParaRPr lang="pt-PT" sz="1400" b="1" dirty="0">
                <a:latin typeface="Bahnschrift SemiBold" panose="020B0502040204020203" pitchFamily="34" charset="0"/>
              </a:endParaRPr>
            </a:p>
          </p:txBody>
        </p:sp>
        <p:sp>
          <p:nvSpPr>
            <p:cNvPr id="88" name="24 Cuadro de texto"/>
            <p:cNvSpPr txBox="1"/>
            <p:nvPr/>
          </p:nvSpPr>
          <p:spPr>
            <a:xfrm>
              <a:off x="179512" y="3347456"/>
              <a:ext cx="1024255" cy="64579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pt-PT" sz="1400" b="1" dirty="0">
                  <a:latin typeface="Bahnschrift SemiBold" panose="020B0502040204020203" pitchFamily="34" charset="0"/>
                  <a:ea typeface="Calibri"/>
                  <a:cs typeface="Times New Roman"/>
                </a:rPr>
                <a:t>ÁREA DE SAÚDE</a:t>
              </a:r>
              <a:endParaRPr lang="pt-PT" sz="1100" b="1" dirty="0">
                <a:latin typeface="Bahnschrift SemiBold" panose="020B0502040204020203" pitchFamily="34" charset="0"/>
                <a:ea typeface="Calibri"/>
                <a:cs typeface="Times New Roman"/>
              </a:endParaRPr>
            </a:p>
          </p:txBody>
        </p:sp>
      </p:grpSp>
      <p:sp>
        <p:nvSpPr>
          <p:cNvPr id="89" name="32 Cuadro de texto"/>
          <p:cNvSpPr txBox="1"/>
          <p:nvPr/>
        </p:nvSpPr>
        <p:spPr>
          <a:xfrm>
            <a:off x="619306" y="4239405"/>
            <a:ext cx="1365673" cy="64579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PT" sz="1400" b="1" dirty="0">
                <a:latin typeface="Bahnschrift SemiBold" panose="020B0502040204020203" pitchFamily="34" charset="0"/>
                <a:ea typeface="Calibri"/>
                <a:cs typeface="Times New Roman"/>
              </a:rPr>
              <a:t>SUBÁREA DE SAÚDE</a:t>
            </a:r>
            <a:endParaRPr lang="pt-PT" sz="1100" b="1" dirty="0">
              <a:latin typeface="Bahnschrift SemiBold" panose="020B0502040204020203" pitchFamily="34" charset="0"/>
              <a:ea typeface="Calibri"/>
              <a:cs typeface="Times New Roman"/>
            </a:endParaRPr>
          </a:p>
        </p:txBody>
      </p:sp>
      <p:grpSp>
        <p:nvGrpSpPr>
          <p:cNvPr id="125" name="124 Grupo"/>
          <p:cNvGrpSpPr/>
          <p:nvPr/>
        </p:nvGrpSpPr>
        <p:grpSpPr>
          <a:xfrm>
            <a:off x="673657" y="5197554"/>
            <a:ext cx="11472725" cy="1655320"/>
            <a:chOff x="539552" y="5157192"/>
            <a:chExt cx="8604544" cy="1655320"/>
          </a:xfrm>
        </p:grpSpPr>
        <p:cxnSp>
          <p:nvCxnSpPr>
            <p:cNvPr id="92" name="12 Conector recto"/>
            <p:cNvCxnSpPr/>
            <p:nvPr/>
          </p:nvCxnSpPr>
          <p:spPr>
            <a:xfrm>
              <a:off x="547936" y="5157192"/>
              <a:ext cx="859616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3" name="26 Conector recto"/>
            <p:cNvCxnSpPr/>
            <p:nvPr/>
          </p:nvCxnSpPr>
          <p:spPr>
            <a:xfrm>
              <a:off x="539552" y="5170522"/>
              <a:ext cx="8384" cy="164199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9" name="51 Cuadro de texto"/>
          <p:cNvSpPr txBox="1"/>
          <p:nvPr/>
        </p:nvSpPr>
        <p:spPr>
          <a:xfrm>
            <a:off x="5953650" y="6425847"/>
            <a:ext cx="4845734" cy="426717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PT" sz="1400" b="1" dirty="0">
                <a:solidFill>
                  <a:schemeClr val="tx1"/>
                </a:solidFill>
                <a:latin typeface="Bahnschrift SemiBold" panose="020B0502040204020203" pitchFamily="34" charset="0"/>
                <a:ea typeface="Calibri"/>
                <a:cs typeface="Times New Roman"/>
              </a:rPr>
              <a:t>PACOTE COMUNITÁRIO</a:t>
            </a:r>
          </a:p>
        </p:txBody>
      </p:sp>
      <p:grpSp>
        <p:nvGrpSpPr>
          <p:cNvPr id="124" name="123 Grupo"/>
          <p:cNvGrpSpPr/>
          <p:nvPr/>
        </p:nvGrpSpPr>
        <p:grpSpPr>
          <a:xfrm>
            <a:off x="922198" y="6383643"/>
            <a:ext cx="11286169" cy="474375"/>
            <a:chOff x="691639" y="6383625"/>
            <a:chExt cx="8464627" cy="474375"/>
          </a:xfrm>
          <a:solidFill>
            <a:schemeClr val="bg1">
              <a:lumMod val="95000"/>
            </a:schemeClr>
          </a:solidFill>
        </p:grpSpPr>
        <p:sp>
          <p:nvSpPr>
            <p:cNvPr id="91" name="34 Cuadro de texto"/>
            <p:cNvSpPr txBox="1"/>
            <p:nvPr/>
          </p:nvSpPr>
          <p:spPr>
            <a:xfrm>
              <a:off x="715476" y="6423241"/>
              <a:ext cx="1251142" cy="431734"/>
            </a:xfrm>
            <a:prstGeom prst="rect">
              <a:avLst/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pt-PT" sz="1400" b="1" dirty="0">
                  <a:solidFill>
                    <a:schemeClr val="tx1"/>
                  </a:solidFill>
                  <a:latin typeface="Bahnschrift SemiBold" panose="020B0502040204020203" pitchFamily="34" charset="0"/>
                  <a:ea typeface="Calibri"/>
                  <a:cs typeface="Times New Roman"/>
                </a:rPr>
                <a:t>MICRO ÁREAS</a:t>
              </a:r>
              <a:endParaRPr lang="pt-PT" sz="1100" b="1" dirty="0">
                <a:solidFill>
                  <a:schemeClr val="tx1"/>
                </a:solidFill>
                <a:latin typeface="Bahnschrift SemiBold" panose="020B0502040204020203" pitchFamily="34" charset="0"/>
                <a:ea typeface="Calibri"/>
                <a:cs typeface="Times New Roman"/>
              </a:endParaRPr>
            </a:p>
          </p:txBody>
        </p:sp>
        <p:grpSp>
          <p:nvGrpSpPr>
            <p:cNvPr id="123" name="122 Grupo"/>
            <p:cNvGrpSpPr/>
            <p:nvPr/>
          </p:nvGrpSpPr>
          <p:grpSpPr>
            <a:xfrm>
              <a:off x="691639" y="6383625"/>
              <a:ext cx="8464627" cy="474375"/>
              <a:chOff x="691639" y="6383625"/>
              <a:chExt cx="8464627" cy="474375"/>
            </a:xfrm>
            <a:grpFill/>
          </p:grpSpPr>
          <p:cxnSp>
            <p:nvCxnSpPr>
              <p:cNvPr id="101" name="12 Conector recto"/>
              <p:cNvCxnSpPr/>
              <p:nvPr/>
            </p:nvCxnSpPr>
            <p:spPr>
              <a:xfrm>
                <a:off x="691639" y="6383625"/>
                <a:ext cx="8464627" cy="0"/>
              </a:xfrm>
              <a:prstGeom prst="line">
                <a:avLst/>
              </a:prstGeom>
              <a:grpFill/>
              <a:ln w="381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103 Conector recto"/>
              <p:cNvCxnSpPr/>
              <p:nvPr/>
            </p:nvCxnSpPr>
            <p:spPr>
              <a:xfrm>
                <a:off x="691639" y="6383625"/>
                <a:ext cx="0" cy="474375"/>
              </a:xfrm>
              <a:prstGeom prst="line">
                <a:avLst/>
              </a:prstGeom>
              <a:grpFill/>
              <a:ln w="28575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116 Grupo"/>
          <p:cNvGrpSpPr/>
          <p:nvPr/>
        </p:nvGrpSpPr>
        <p:grpSpPr>
          <a:xfrm>
            <a:off x="-128" y="1198975"/>
            <a:ext cx="12240811" cy="5715785"/>
            <a:chOff x="-96" y="1198966"/>
            <a:chExt cx="9180608" cy="5715785"/>
          </a:xfrm>
        </p:grpSpPr>
        <p:cxnSp>
          <p:nvCxnSpPr>
            <p:cNvPr id="75" name="4 Conector recto"/>
            <p:cNvCxnSpPr/>
            <p:nvPr/>
          </p:nvCxnSpPr>
          <p:spPr>
            <a:xfrm>
              <a:off x="-96" y="1198966"/>
              <a:ext cx="91806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" name="115 Grupo"/>
            <p:cNvGrpSpPr/>
            <p:nvPr/>
          </p:nvGrpSpPr>
          <p:grpSpPr>
            <a:xfrm>
              <a:off x="107504" y="3068960"/>
              <a:ext cx="9036592" cy="3816424"/>
              <a:chOff x="107504" y="3068960"/>
              <a:chExt cx="9036592" cy="3816424"/>
            </a:xfrm>
          </p:grpSpPr>
          <p:cxnSp>
            <p:nvCxnSpPr>
              <p:cNvPr id="77" name="4 Conector recto"/>
              <p:cNvCxnSpPr/>
              <p:nvPr/>
            </p:nvCxnSpPr>
            <p:spPr>
              <a:xfrm>
                <a:off x="107504" y="3068960"/>
                <a:ext cx="903659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105 Conector recto"/>
              <p:cNvCxnSpPr/>
              <p:nvPr/>
            </p:nvCxnSpPr>
            <p:spPr>
              <a:xfrm>
                <a:off x="107504" y="3068961"/>
                <a:ext cx="0" cy="3816423"/>
              </a:xfrm>
              <a:prstGeom prst="line">
                <a:avLst/>
              </a:prstGeom>
              <a:ln>
                <a:solidFill>
                  <a:srgbClr val="FF5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114 Grupo"/>
            <p:cNvGrpSpPr/>
            <p:nvPr/>
          </p:nvGrpSpPr>
          <p:grpSpPr>
            <a:xfrm>
              <a:off x="35496" y="2348880"/>
              <a:ext cx="9108600" cy="4565871"/>
              <a:chOff x="35496" y="2348880"/>
              <a:chExt cx="9108600" cy="4565871"/>
            </a:xfrm>
          </p:grpSpPr>
          <p:cxnSp>
            <p:nvCxnSpPr>
              <p:cNvPr id="76" name="4 Conector recto"/>
              <p:cNvCxnSpPr/>
              <p:nvPr/>
            </p:nvCxnSpPr>
            <p:spPr>
              <a:xfrm>
                <a:off x="35496" y="2348880"/>
                <a:ext cx="91086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106 Conector recto"/>
              <p:cNvCxnSpPr/>
              <p:nvPr/>
            </p:nvCxnSpPr>
            <p:spPr>
              <a:xfrm>
                <a:off x="36093" y="2348880"/>
                <a:ext cx="0" cy="4565871"/>
              </a:xfrm>
              <a:prstGeom prst="line">
                <a:avLst/>
              </a:prstGeom>
              <a:ln>
                <a:solidFill>
                  <a:srgbClr val="FF5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128 Grupo"/>
          <p:cNvGrpSpPr/>
          <p:nvPr/>
        </p:nvGrpSpPr>
        <p:grpSpPr>
          <a:xfrm>
            <a:off x="5993728" y="5152387"/>
            <a:ext cx="4727763" cy="1211134"/>
            <a:chOff x="4450120" y="4863509"/>
            <a:chExt cx="3426533" cy="1211134"/>
          </a:xfrm>
        </p:grpSpPr>
        <p:sp>
          <p:nvSpPr>
            <p:cNvPr id="96" name="47 Cuadro de texto"/>
            <p:cNvSpPr txBox="1"/>
            <p:nvPr/>
          </p:nvSpPr>
          <p:spPr>
            <a:xfrm>
              <a:off x="4450120" y="4863509"/>
              <a:ext cx="3426533" cy="34671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pt-PT" sz="1000" b="1" dirty="0">
                  <a:solidFill>
                    <a:schemeClr val="tx1"/>
                  </a:solidFill>
                  <a:latin typeface="Bahnschrift SemiBold" panose="020B0502040204020203" pitchFamily="34" charset="0"/>
                  <a:ea typeface="Calibri"/>
                  <a:cs typeface="Times New Roman"/>
                </a:rPr>
                <a:t>PACOTE BÁSICO</a:t>
              </a:r>
            </a:p>
          </p:txBody>
        </p:sp>
        <p:sp>
          <p:nvSpPr>
            <p:cNvPr id="110" name="109 CuadroTexto"/>
            <p:cNvSpPr txBox="1"/>
            <p:nvPr/>
          </p:nvSpPr>
          <p:spPr>
            <a:xfrm>
              <a:off x="4459739" y="5058980"/>
              <a:ext cx="32855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latin typeface="Bahnschrift Light" panose="020B0502040204020203" pitchFamily="34" charset="0"/>
                </a:rPr>
                <a:t>Cuidados Promocionais e preventivos ( pacote de Cuidados de saúde materno infantil e contra doenças transmissíveis e crónicas não transmissíveis) Consulta demanda e domiciliar, Urgências nas horas de apertura, Saúde Pública (programas)</a:t>
              </a:r>
            </a:p>
            <a:p>
              <a:r>
                <a:rPr lang="pt-PT" sz="1000" dirty="0">
                  <a:latin typeface="Bahnschrift Light" panose="020B0502040204020203" pitchFamily="34" charset="0"/>
                </a:rPr>
                <a:t>Admissão e arquivo clínico-estatístico, Farmacia</a:t>
              </a:r>
            </a:p>
            <a:p>
              <a:r>
                <a:rPr lang="pt-PT" sz="1000" dirty="0">
                  <a:latin typeface="Bahnschrift Light" panose="020B0502040204020203" pitchFamily="34" charset="0"/>
                </a:rPr>
                <a:t>Nalguns casos sala de partos</a:t>
              </a:r>
            </a:p>
          </p:txBody>
        </p:sp>
      </p:grpSp>
      <p:grpSp>
        <p:nvGrpSpPr>
          <p:cNvPr id="130" name="129 Grupo"/>
          <p:cNvGrpSpPr/>
          <p:nvPr/>
        </p:nvGrpSpPr>
        <p:grpSpPr>
          <a:xfrm>
            <a:off x="5924185" y="4113852"/>
            <a:ext cx="4860483" cy="1051051"/>
            <a:chOff x="4443138" y="4113843"/>
            <a:chExt cx="3441229" cy="1051051"/>
          </a:xfrm>
        </p:grpSpPr>
        <p:sp>
          <p:nvSpPr>
            <p:cNvPr id="100" name="48 Cuadro de texto"/>
            <p:cNvSpPr txBox="1"/>
            <p:nvPr/>
          </p:nvSpPr>
          <p:spPr>
            <a:xfrm>
              <a:off x="4443138" y="4113843"/>
              <a:ext cx="3441229" cy="100838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pt-PT" sz="1000" b="1" dirty="0">
                  <a:solidFill>
                    <a:schemeClr val="tx1"/>
                  </a:solidFill>
                  <a:latin typeface="Bahnschrift SemiBold" panose="020B0502040204020203" pitchFamily="34" charset="0"/>
                  <a:ea typeface="Calibri"/>
                  <a:cs typeface="Times New Roman"/>
                </a:rPr>
                <a:t>PACOTE COMPLEMENTAR DE CENTRO DE SAÚDE</a:t>
              </a:r>
            </a:p>
          </p:txBody>
        </p:sp>
        <p:sp>
          <p:nvSpPr>
            <p:cNvPr id="111" name="110 CuadroTexto"/>
            <p:cNvSpPr txBox="1"/>
            <p:nvPr/>
          </p:nvSpPr>
          <p:spPr>
            <a:xfrm>
              <a:off x="4447413" y="4303120"/>
              <a:ext cx="324922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latin typeface="Bahnschrift Light" panose="020B0502040204020203" pitchFamily="34" charset="0"/>
                </a:rPr>
                <a:t>Cuidados Promocionais e preventivos ( pacote de Cuidados de saúde materno infantil e contra doenças transmissíveis e crónicas não transmissíveis)Consulta de referência, Urgências 24 horas, Sala de Partos, Camas de observação, Farmacia, Laboratório, RX, Estomatología, Supervisão de ADECOS </a:t>
              </a:r>
            </a:p>
          </p:txBody>
        </p:sp>
      </p:grpSp>
      <p:sp>
        <p:nvSpPr>
          <p:cNvPr id="94" name="24 Cuadro de texto"/>
          <p:cNvSpPr txBox="1"/>
          <p:nvPr/>
        </p:nvSpPr>
        <p:spPr>
          <a:xfrm>
            <a:off x="79200" y="2374454"/>
            <a:ext cx="1365673" cy="64579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PT" sz="1400" b="1" dirty="0">
                <a:latin typeface="Bahnschrift SemiBold" panose="020B0502040204020203" pitchFamily="34" charset="0"/>
                <a:ea typeface="Calibri"/>
                <a:cs typeface="Times New Roman"/>
              </a:rPr>
              <a:t>REGIÃO DE SAÚDE</a:t>
            </a:r>
            <a:endParaRPr lang="pt-PT" sz="1100" b="1" dirty="0">
              <a:latin typeface="Bahnschrift SemiBold" panose="020B0502040204020203" pitchFamily="34" charset="0"/>
              <a:ea typeface="Calibri"/>
              <a:cs typeface="Times New Roman"/>
            </a:endParaRPr>
          </a:p>
        </p:txBody>
      </p:sp>
      <p:sp>
        <p:nvSpPr>
          <p:cNvPr id="95" name="24 Cuadro de texto"/>
          <p:cNvSpPr txBox="1"/>
          <p:nvPr/>
        </p:nvSpPr>
        <p:spPr>
          <a:xfrm>
            <a:off x="5259" y="1438455"/>
            <a:ext cx="1365673" cy="64579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PT" sz="1400" b="1" dirty="0">
                <a:latin typeface="Bahnschrift SemiBold" panose="020B0502040204020203" pitchFamily="34" charset="0"/>
                <a:ea typeface="Calibri"/>
                <a:cs typeface="Times New Roman"/>
              </a:rPr>
              <a:t>NÍVEL NACIONAL</a:t>
            </a:r>
          </a:p>
        </p:txBody>
      </p:sp>
      <p:sp>
        <p:nvSpPr>
          <p:cNvPr id="97" name="96 CuadroTexto"/>
          <p:cNvSpPr txBox="1"/>
          <p:nvPr/>
        </p:nvSpPr>
        <p:spPr>
          <a:xfrm>
            <a:off x="10541484" y="2539360"/>
            <a:ext cx="167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latin typeface="Bahnschrift Light" panose="020B0502040204020203" pitchFamily="34" charset="0"/>
              </a:rPr>
              <a:t>População provincial</a:t>
            </a:r>
          </a:p>
        </p:txBody>
      </p:sp>
      <p:sp>
        <p:nvSpPr>
          <p:cNvPr id="102" name="101 CuadroTexto"/>
          <p:cNvSpPr txBox="1"/>
          <p:nvPr/>
        </p:nvSpPr>
        <p:spPr>
          <a:xfrm>
            <a:off x="10540279" y="1585613"/>
            <a:ext cx="167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latin typeface="Bahnschrift Light" panose="020B0502040204020203" pitchFamily="34" charset="0"/>
              </a:rPr>
              <a:t>População nacional</a:t>
            </a:r>
          </a:p>
        </p:txBody>
      </p:sp>
      <p:grpSp>
        <p:nvGrpSpPr>
          <p:cNvPr id="120" name="119 Grupo"/>
          <p:cNvGrpSpPr/>
          <p:nvPr/>
        </p:nvGrpSpPr>
        <p:grpSpPr>
          <a:xfrm>
            <a:off x="-11472" y="620706"/>
            <a:ext cx="12202685" cy="409575"/>
            <a:chOff x="-8604" y="620688"/>
            <a:chExt cx="9152014" cy="409575"/>
          </a:xfrm>
          <a:solidFill>
            <a:schemeClr val="accent1">
              <a:lumMod val="75000"/>
            </a:schemeClr>
          </a:solidFill>
        </p:grpSpPr>
        <p:sp>
          <p:nvSpPr>
            <p:cNvPr id="57" name="35 Cuadro de texto"/>
            <p:cNvSpPr txBox="1"/>
            <p:nvPr/>
          </p:nvSpPr>
          <p:spPr>
            <a:xfrm>
              <a:off x="-8604" y="620688"/>
              <a:ext cx="1970405" cy="409575"/>
            </a:xfrm>
            <a:prstGeom prst="rect">
              <a:avLst/>
            </a:prstGeom>
            <a:grp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pt-PT" sz="1600" b="1" dirty="0">
                  <a:solidFill>
                    <a:srgbClr val="FFFFFF"/>
                  </a:solidFill>
                  <a:latin typeface="Bahnschrift SemiBold" panose="020B0502040204020203" pitchFamily="34" charset="0"/>
                  <a:ea typeface="Calibri"/>
                  <a:cs typeface="Times New Roman"/>
                </a:rPr>
                <a:t>TERRITÓRIO</a:t>
              </a:r>
              <a:endParaRPr lang="pt-PT" sz="1100" b="1" dirty="0">
                <a:latin typeface="Bahnschrift SemiBold" panose="020B0502040204020203" pitchFamily="34" charset="0"/>
                <a:ea typeface="Calibri"/>
                <a:cs typeface="Times New Roman"/>
              </a:endParaRPr>
            </a:p>
          </p:txBody>
        </p:sp>
        <p:sp>
          <p:nvSpPr>
            <p:cNvPr id="60" name="38 Cuadro de texto"/>
            <p:cNvSpPr txBox="1"/>
            <p:nvPr/>
          </p:nvSpPr>
          <p:spPr>
            <a:xfrm>
              <a:off x="7899445" y="620688"/>
              <a:ext cx="1243965" cy="409575"/>
            </a:xfrm>
            <a:prstGeom prst="rect">
              <a:avLst/>
            </a:prstGeom>
            <a:grpFill/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pt-PT" sz="1600" b="1" dirty="0">
                  <a:solidFill>
                    <a:srgbClr val="FFFFFF"/>
                  </a:solidFill>
                  <a:latin typeface="Bahnschrift SemiBold" panose="020B0502040204020203" pitchFamily="34" charset="0"/>
                  <a:ea typeface="Calibri"/>
                  <a:cs typeface="Times New Roman"/>
                </a:rPr>
                <a:t>POPULAÇÃO</a:t>
              </a:r>
              <a:endParaRPr lang="pt-PT" sz="1100" b="1" dirty="0">
                <a:latin typeface="Bahnschrift SemiBold" panose="020B0502040204020203" pitchFamily="34" charset="0"/>
                <a:ea typeface="Calibri"/>
                <a:cs typeface="Times New Roman"/>
              </a:endParaRP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6A5E5271-D5BA-4E0D-ABE9-F92F2058A248}"/>
              </a:ext>
            </a:extLst>
          </p:cNvPr>
          <p:cNvSpPr txBox="1"/>
          <p:nvPr/>
        </p:nvSpPr>
        <p:spPr>
          <a:xfrm>
            <a:off x="10931404" y="5616530"/>
            <a:ext cx="950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1">
                <a:latin typeface="Bahnschrift SemiBold" panose="020B0502040204020203" pitchFamily="34" charset="0"/>
              </a:defRPr>
            </a:lvl1pPr>
          </a:lstStyle>
          <a:p>
            <a:r>
              <a:rPr lang="pt-PT" dirty="0"/>
              <a:t>7.500 </a:t>
            </a:r>
            <a:r>
              <a:rPr lang="pt-PT" dirty="0" err="1"/>
              <a:t>hab</a:t>
            </a:r>
            <a:endParaRPr lang="pt-PT" dirty="0"/>
          </a:p>
        </p:txBody>
      </p:sp>
      <p:sp>
        <p:nvSpPr>
          <p:cNvPr id="5" name="48 CuadroTexto">
            <a:extLst>
              <a:ext uri="{FF2B5EF4-FFF2-40B4-BE49-F238E27FC236}">
                <a16:creationId xmlns:a16="http://schemas.microsoft.com/office/drawing/2014/main" id="{8054F45A-C861-9404-A58C-9DC0A52876A9}"/>
              </a:ext>
            </a:extLst>
          </p:cNvPr>
          <p:cNvSpPr txBox="1"/>
          <p:nvPr/>
        </p:nvSpPr>
        <p:spPr>
          <a:xfrm>
            <a:off x="10920647" y="6481878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1">
                <a:latin typeface="Bahnschrift SemiBold" panose="020B0502040204020203" pitchFamily="34" charset="0"/>
              </a:defRPr>
            </a:lvl1pPr>
          </a:lstStyle>
          <a:p>
            <a:r>
              <a:rPr lang="pt-PT" dirty="0"/>
              <a:t>Aprox.1.000</a:t>
            </a:r>
          </a:p>
        </p:txBody>
      </p:sp>
      <p:grpSp>
        <p:nvGrpSpPr>
          <p:cNvPr id="131" name="130 Grupo"/>
          <p:cNvGrpSpPr/>
          <p:nvPr/>
        </p:nvGrpSpPr>
        <p:grpSpPr>
          <a:xfrm>
            <a:off x="5909069" y="3059383"/>
            <a:ext cx="5495675" cy="1009543"/>
            <a:chOff x="4431800" y="3059381"/>
            <a:chExt cx="3467643" cy="1009543"/>
          </a:xfrm>
        </p:grpSpPr>
        <p:sp>
          <p:nvSpPr>
            <p:cNvPr id="98" name="50 Cuadro de texto"/>
            <p:cNvSpPr txBox="1"/>
            <p:nvPr/>
          </p:nvSpPr>
          <p:spPr>
            <a:xfrm>
              <a:off x="4431800" y="3059381"/>
              <a:ext cx="3467643" cy="27849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pt-PT" sz="1000" b="1" dirty="0">
                  <a:solidFill>
                    <a:sysClr val="windowText" lastClr="000000"/>
                  </a:solidFill>
                  <a:latin typeface="Bahnschrift SemiBold" panose="020B0502040204020203" pitchFamily="34" charset="0"/>
                  <a:ea typeface="Calibri"/>
                  <a:cs typeface="Times New Roman"/>
                </a:rPr>
                <a:t>PACOTE COMPLEMENTAR DE HOSPITAL DE ÁREA</a:t>
              </a:r>
            </a:p>
          </p:txBody>
        </p:sp>
        <p:sp>
          <p:nvSpPr>
            <p:cNvPr id="112" name="111 CuadroTexto"/>
            <p:cNvSpPr txBox="1"/>
            <p:nvPr/>
          </p:nvSpPr>
          <p:spPr>
            <a:xfrm>
              <a:off x="4486414" y="3207150"/>
              <a:ext cx="295282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latin typeface="Bahnschrift Light" panose="020B0502040204020203" pitchFamily="34" charset="0"/>
                </a:rPr>
                <a:t>Cuidados Promocionais e preventivos ( pacote de Cuidados de saúde materno infantil e contra doenças transmissíveis e crónicas não transmissíveis) Consulta especializada de G-O, Ped., MI e Cirurgia, Bloco Cirurgico, Urgências 24 horas, Sala de Partos especializada, Internamento hospitalar, Laboratorio, RX, Farmacia hospitalar,,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8588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7970E-B39E-129F-7BD6-84095EC4C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53381F-E635-6E77-E0F0-64AC929688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2258A68-CB38-E16C-BE15-234B45259A23}"/>
              </a:ext>
            </a:extLst>
          </p:cNvPr>
          <p:cNvSpPr/>
          <p:nvPr/>
        </p:nvSpPr>
        <p:spPr>
          <a:xfrm>
            <a:off x="9148858" y="3400739"/>
            <a:ext cx="3043141" cy="3043141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6350000" y="3175000"/>
                </a:moveTo>
                <a:cubicBezTo>
                  <a:pt x="6350000" y="1421130"/>
                  <a:pt x="4928870" y="0"/>
                  <a:pt x="3175000" y="0"/>
                </a:cubicBezTo>
                <a:lnTo>
                  <a:pt x="0" y="0"/>
                </a:lnTo>
                <a:lnTo>
                  <a:pt x="0" y="3175000"/>
                </a:lnTo>
                <a:cubicBezTo>
                  <a:pt x="0" y="4928870"/>
                  <a:pt x="1421130" y="6350000"/>
                  <a:pt x="3175000" y="6350000"/>
                </a:cubicBezTo>
                <a:cubicBezTo>
                  <a:pt x="4928870" y="6350000"/>
                  <a:pt x="6350000" y="4928870"/>
                  <a:pt x="6350000" y="3175000"/>
                </a:cubicBezTo>
                <a:close/>
              </a:path>
            </a:pathLst>
          </a:custGeom>
          <a:solidFill>
            <a:srgbClr val="EEAB12"/>
          </a:solidFill>
        </p:spPr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B848B045-B13C-3427-33F8-6BABA12660BA}"/>
              </a:ext>
            </a:extLst>
          </p:cNvPr>
          <p:cNvSpPr txBox="1"/>
          <p:nvPr/>
        </p:nvSpPr>
        <p:spPr>
          <a:xfrm>
            <a:off x="224451" y="240442"/>
            <a:ext cx="6299200" cy="9950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C00000"/>
                </a:solidFill>
                <a:latin typeface="Cambria" panose="02040503050406030204" pitchFamily="18" charset="0"/>
              </a:defRPr>
            </a:lvl1pPr>
          </a:lstStyle>
          <a:p>
            <a:r>
              <a:rPr lang="pt-PT" sz="2933" dirty="0">
                <a:latin typeface=""/>
              </a:rPr>
              <a:t>Serviço Nacional de Saúde e a Administração Local do Estado</a:t>
            </a:r>
            <a:endParaRPr lang="en-US" sz="2933" dirty="0">
              <a:latin typeface=""/>
            </a:endParaRPr>
          </a:p>
        </p:txBody>
      </p:sp>
      <p:sp>
        <p:nvSpPr>
          <p:cNvPr id="17" name="CaixaDeTexto 3">
            <a:extLst>
              <a:ext uri="{FF2B5EF4-FFF2-40B4-BE49-F238E27FC236}">
                <a16:creationId xmlns:a16="http://schemas.microsoft.com/office/drawing/2014/main" id="{F29233F1-6795-2303-0E67-ECAD7AD800F4}"/>
              </a:ext>
            </a:extLst>
          </p:cNvPr>
          <p:cNvSpPr txBox="1"/>
          <p:nvPr/>
        </p:nvSpPr>
        <p:spPr>
          <a:xfrm>
            <a:off x="224451" y="1179409"/>
            <a:ext cx="8053805" cy="5892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pt-PT" altLang="pt-PT" sz="1600" dirty="0">
                <a:latin typeface=""/>
              </a:rPr>
            </a:br>
            <a:r>
              <a:rPr lang="pt-PT" altLang="pt-PT" sz="1600" dirty="0">
                <a:latin typeface=""/>
              </a:rPr>
              <a:t>Em </a:t>
            </a:r>
            <a:r>
              <a:rPr lang="pt-PT" sz="16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2007,  iniciou-se o processo de desconcentração e descentralização dos Órgão de Administração Local do Estado.</a:t>
            </a:r>
          </a:p>
          <a:p>
            <a:endParaRPr lang="pt-PT" sz="1600" dirty="0"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pt-PT" sz="1600" b="1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Em 2010, o MINSA iniciou a estruturação e funcionamento dos órgãos locais do Estado para a Administração Sanitária e a Municipalização dos Serviços de Saúde</a:t>
            </a:r>
          </a:p>
          <a:p>
            <a:pPr algn="just">
              <a:defRPr/>
            </a:pPr>
            <a:endParaRPr lang="pt-PT" sz="1600" baseline="30000" dirty="0"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1600" b="1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Definição do funcionamento, organização e gestão do Sistema Municipal de Saúde, </a:t>
            </a:r>
            <a:r>
              <a:rPr lang="pt-PT" sz="16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baseados no princípios de Desconcentração/Descentralização Administrativa do Estado e os princípios de prestação de serviços de saúde assente nos </a:t>
            </a:r>
            <a:r>
              <a:rPr lang="pt-PT" sz="1600" b="1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Cuidados de Saúde Primários</a:t>
            </a:r>
            <a:r>
              <a:rPr lang="pt-PT" sz="16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, dando inicio a reforma do Sistema de Saúde a nível local.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16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Definição da organização territorial sanitária, de equipas mínimas de saúde dos diferentes tipos de unidades sanitárias e do pacote de prestação de serviços.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16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Coordenação das acções da saúde pela Administração Municipal, com definição das  principais acções multissectoriais em prol da saúde e com a participação activa das comunidades, onde também é definido o papel do Agente de Desenvolvimento Comunitário e Sanitário (ADECOS).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PT" sz="16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Em 2011, o Orçamento Geral do Estado concretizou a transferência de recursos financeiros, alocando para o funcionamento e gestão do sistema de saúde a nível local, particularmente dos Cuidados de Saúde Primários.</a:t>
            </a:r>
          </a:p>
          <a:p>
            <a:pPr algn="just">
              <a:defRPr/>
            </a:pPr>
            <a:endParaRPr lang="pt-PT" sz="2133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PT" sz="1600" dirty="0"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E4F1CBCD-9771-5D2A-9CC7-2E5A9700A21C}"/>
              </a:ext>
            </a:extLst>
          </p:cNvPr>
          <p:cNvGrpSpPr/>
          <p:nvPr/>
        </p:nvGrpSpPr>
        <p:grpSpPr>
          <a:xfrm>
            <a:off x="8301651" y="240442"/>
            <a:ext cx="3043141" cy="3043141"/>
            <a:chOff x="8301651" y="240442"/>
            <a:chExt cx="3043141" cy="304314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9A8B077-4612-B5DE-26A6-871A09B762BE}"/>
                </a:ext>
              </a:extLst>
            </p:cNvPr>
            <p:cNvSpPr/>
            <p:nvPr/>
          </p:nvSpPr>
          <p:spPr>
            <a:xfrm>
              <a:off x="8301651" y="240442"/>
              <a:ext cx="3043141" cy="3043141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295CBE5-B393-7BAA-6BA8-86497A227081}"/>
                </a:ext>
              </a:extLst>
            </p:cNvPr>
            <p:cNvSpPr/>
            <p:nvPr/>
          </p:nvSpPr>
          <p:spPr>
            <a:xfrm>
              <a:off x="8422212" y="462878"/>
              <a:ext cx="2802017" cy="2617587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200"/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414AE733-C6A4-62E1-F38C-BAA881595990}"/>
              </a:ext>
            </a:extLst>
          </p:cNvPr>
          <p:cNvSpPr/>
          <p:nvPr/>
        </p:nvSpPr>
        <p:spPr>
          <a:xfrm>
            <a:off x="9292812" y="3611271"/>
            <a:ext cx="2755231" cy="2617587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7AA4559-081B-FC8C-B2D4-5E85A2F422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98" y="6496831"/>
            <a:ext cx="453875" cy="453875"/>
          </a:xfrm>
          <a:prstGeom prst="rect">
            <a:avLst/>
          </a:prstGeom>
        </p:spPr>
      </p:pic>
      <p:pic>
        <p:nvPicPr>
          <p:cNvPr id="4" name="Imagem 9">
            <a:extLst>
              <a:ext uri="{FF2B5EF4-FFF2-40B4-BE49-F238E27FC236}">
                <a16:creationId xmlns:a16="http://schemas.microsoft.com/office/drawing/2014/main" id="{2EE8C1BA-382E-8239-3DDA-45A48084B7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16" y="6578600"/>
            <a:ext cx="1451985" cy="255232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9F798228-F0E6-F0CF-F67E-5A0507AE42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842EDB50-4CC8-7BC2-5BEC-58330B4C0CFA}"/>
              </a:ext>
            </a:extLst>
          </p:cNvPr>
          <p:cNvSpPr txBox="1"/>
          <p:nvPr/>
        </p:nvSpPr>
        <p:spPr>
          <a:xfrm>
            <a:off x="11400438" y="6311900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686930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19D2D6-98FA-EA6B-C7E0-5395BDDFA1AA}"/>
              </a:ext>
            </a:extLst>
          </p:cNvPr>
          <p:cNvSpPr/>
          <p:nvPr/>
        </p:nvSpPr>
        <p:spPr>
          <a:xfrm>
            <a:off x="4521200" y="0"/>
            <a:ext cx="7770074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456AD1-7D0A-1B7B-661F-ECFE7BAD646D}"/>
              </a:ext>
            </a:extLst>
          </p:cNvPr>
          <p:cNvSpPr txBox="1"/>
          <p:nvPr/>
        </p:nvSpPr>
        <p:spPr>
          <a:xfrm>
            <a:off x="5384800" y="1363579"/>
            <a:ext cx="65024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800" b="1" dirty="0">
                <a:solidFill>
                  <a:schemeClr val="bg1"/>
                </a:solidFill>
                <a:latin typeface=""/>
              </a:rPr>
              <a:t>Transformação e Progresso rumo ao Futuro Próspero e Saudavel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2E5F06-1767-D225-807D-C5F1B47CF41E}"/>
              </a:ext>
            </a:extLst>
          </p:cNvPr>
          <p:cNvSpPr txBox="1"/>
          <p:nvPr/>
        </p:nvSpPr>
        <p:spPr>
          <a:xfrm>
            <a:off x="5384800" y="3722333"/>
            <a:ext cx="6317983" cy="1702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  <a:latin typeface=""/>
              </a:rPr>
              <a:t>O Ministério da Saúde está a implementar estratégias assertivas para garantir que cada angolano viva uma vida mais longa e saudável, contribuindo para o progresso sustentável do País.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27CFC63-FFE4-419B-9006-8F521ED36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" y="0"/>
            <a:ext cx="4572000" cy="68809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14F0C39-6703-71A2-D50B-BF71F05B7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98" y="6424640"/>
            <a:ext cx="453875" cy="453875"/>
          </a:xfrm>
          <a:prstGeom prst="rect">
            <a:avLst/>
          </a:prstGeom>
        </p:spPr>
      </p:pic>
      <p:pic>
        <p:nvPicPr>
          <p:cNvPr id="5" name="Imagem 9">
            <a:extLst>
              <a:ext uri="{FF2B5EF4-FFF2-40B4-BE49-F238E27FC236}">
                <a16:creationId xmlns:a16="http://schemas.microsoft.com/office/drawing/2014/main" id="{CBFB7A83-3C5D-40E1-13AA-ABC08B3DC4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16" y="6506409"/>
            <a:ext cx="1451985" cy="255232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D6361FD8-701B-6730-C662-73B69DDDD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BD7CC83-6883-98D5-ED01-CA2FA3EBB746}"/>
              </a:ext>
            </a:extLst>
          </p:cNvPr>
          <p:cNvSpPr txBox="1"/>
          <p:nvPr/>
        </p:nvSpPr>
        <p:spPr>
          <a:xfrm>
            <a:off x="11524478" y="6137077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32793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4D2901-74FD-7D51-2D72-3012F1A38F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4192C4-9C26-8910-596A-78B03210E243}"/>
              </a:ext>
            </a:extLst>
          </p:cNvPr>
          <p:cNvSpPr txBox="1"/>
          <p:nvPr/>
        </p:nvSpPr>
        <p:spPr>
          <a:xfrm>
            <a:off x="312249" y="433604"/>
            <a:ext cx="1137289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800" b="1" dirty="0">
                <a:solidFill>
                  <a:schemeClr val="bg1"/>
                </a:solidFill>
                <a:latin typeface=""/>
              </a:rPr>
              <a:t>Indicadores de Saúde em Melhoria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0E18A2B-233B-C3BF-3461-2CAE3B56C496}"/>
              </a:ext>
            </a:extLst>
          </p:cNvPr>
          <p:cNvSpPr/>
          <p:nvPr/>
        </p:nvSpPr>
        <p:spPr>
          <a:xfrm>
            <a:off x="140118" y="2464842"/>
            <a:ext cx="2835235" cy="31290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Text 1">
            <a:extLst>
              <a:ext uri="{FF2B5EF4-FFF2-40B4-BE49-F238E27FC236}">
                <a16:creationId xmlns:a16="http://schemas.microsoft.com/office/drawing/2014/main" id="{09E17486-6D8D-F968-3CF9-C7BE17D99A27}"/>
              </a:ext>
            </a:extLst>
          </p:cNvPr>
          <p:cNvSpPr/>
          <p:nvPr/>
        </p:nvSpPr>
        <p:spPr>
          <a:xfrm>
            <a:off x="1020838" y="2836053"/>
            <a:ext cx="107379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850"/>
              </a:lnSpc>
            </a:pPr>
            <a:r>
              <a:rPr lang="en-US" sz="8000" b="1" dirty="0">
                <a:solidFill>
                  <a:srgbClr val="C00000"/>
                </a:solidFill>
                <a:ea typeface="Alexandria" pitchFamily="34" charset="-122"/>
                <a:cs typeface="Alexandria" pitchFamily="34" charset="-120"/>
              </a:rPr>
              <a:t>52</a:t>
            </a:r>
            <a:endParaRPr lang="en-US" sz="8000" b="1" dirty="0">
              <a:solidFill>
                <a:srgbClr val="C00000"/>
              </a:solidFill>
            </a:endParaRPr>
          </a:p>
        </p:txBody>
      </p:sp>
      <p:sp>
        <p:nvSpPr>
          <p:cNvPr id="24" name="Text 2">
            <a:extLst>
              <a:ext uri="{FF2B5EF4-FFF2-40B4-BE49-F238E27FC236}">
                <a16:creationId xmlns:a16="http://schemas.microsoft.com/office/drawing/2014/main" id="{6A2712AE-CD71-3253-A2B8-31E037C3E055}"/>
              </a:ext>
            </a:extLst>
          </p:cNvPr>
          <p:cNvSpPr/>
          <p:nvPr/>
        </p:nvSpPr>
        <p:spPr>
          <a:xfrm>
            <a:off x="78661" y="37355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b="1" dirty="0">
                <a:solidFill>
                  <a:srgbClr val="C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Mortalidade Infantil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5" name="Text 3">
            <a:extLst>
              <a:ext uri="{FF2B5EF4-FFF2-40B4-BE49-F238E27FC236}">
                <a16:creationId xmlns:a16="http://schemas.microsoft.com/office/drawing/2014/main" id="{28BF82E2-01BE-D7BE-3FB0-8B430F158EA2}"/>
              </a:ext>
            </a:extLst>
          </p:cNvPr>
          <p:cNvSpPr/>
          <p:nvPr/>
        </p:nvSpPr>
        <p:spPr>
          <a:xfrm>
            <a:off x="312249" y="4319927"/>
            <a:ext cx="2466363" cy="7578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Por mil nascidos vivos (menores de 5 </a:t>
            </a:r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anos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). </a:t>
            </a:r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Reduziu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  68 </a:t>
            </a:r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em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 2022 para 52 </a:t>
            </a:r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em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 2024</a:t>
            </a:r>
            <a:endParaRPr lang="en-US" sz="1400" dirty="0">
              <a:solidFill>
                <a:srgbClr val="C00000"/>
              </a:solidFill>
              <a:latin typeface="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DE0C1AC-644E-E1C9-3D7F-E6B23DA912EF}"/>
              </a:ext>
            </a:extLst>
          </p:cNvPr>
          <p:cNvSpPr/>
          <p:nvPr/>
        </p:nvSpPr>
        <p:spPr>
          <a:xfrm>
            <a:off x="3159787" y="2461306"/>
            <a:ext cx="2835235" cy="31290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Text 1">
            <a:extLst>
              <a:ext uri="{FF2B5EF4-FFF2-40B4-BE49-F238E27FC236}">
                <a16:creationId xmlns:a16="http://schemas.microsoft.com/office/drawing/2014/main" id="{F9277EDB-7891-35C2-8387-5FE6D613B8BE}"/>
              </a:ext>
            </a:extLst>
          </p:cNvPr>
          <p:cNvSpPr/>
          <p:nvPr/>
        </p:nvSpPr>
        <p:spPr>
          <a:xfrm>
            <a:off x="4040508" y="2832518"/>
            <a:ext cx="107379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850"/>
              </a:lnSpc>
            </a:pPr>
            <a:r>
              <a:rPr lang="en-US" sz="8000" b="1" dirty="0">
                <a:solidFill>
                  <a:srgbClr val="C00000"/>
                </a:solidFill>
                <a:cs typeface="Alexandria" pitchFamily="34" charset="-120"/>
              </a:rPr>
              <a:t>32</a:t>
            </a:r>
            <a:endParaRPr lang="en-US" sz="8000" b="1" dirty="0">
              <a:solidFill>
                <a:srgbClr val="C00000"/>
              </a:solidFill>
            </a:endParaRPr>
          </a:p>
        </p:txBody>
      </p:sp>
      <p:sp>
        <p:nvSpPr>
          <p:cNvPr id="28" name="Text 2">
            <a:extLst>
              <a:ext uri="{FF2B5EF4-FFF2-40B4-BE49-F238E27FC236}">
                <a16:creationId xmlns:a16="http://schemas.microsoft.com/office/drawing/2014/main" id="{CBF2D769-4361-0FE8-CF8C-E38D71FEE5A7}"/>
              </a:ext>
            </a:extLst>
          </p:cNvPr>
          <p:cNvSpPr/>
          <p:nvPr/>
        </p:nvSpPr>
        <p:spPr>
          <a:xfrm>
            <a:off x="3098330" y="37320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b="1" dirty="0" err="1">
                <a:solidFill>
                  <a:srgbClr val="C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Mortalidade</a:t>
            </a:r>
            <a:r>
              <a:rPr lang="en-US" b="1" dirty="0">
                <a:solidFill>
                  <a:srgbClr val="C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Neonatal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9" name="Text 3">
            <a:extLst>
              <a:ext uri="{FF2B5EF4-FFF2-40B4-BE49-F238E27FC236}">
                <a16:creationId xmlns:a16="http://schemas.microsoft.com/office/drawing/2014/main" id="{805AA935-06E2-A4F3-05BE-9603EAC1B734}"/>
              </a:ext>
            </a:extLst>
          </p:cNvPr>
          <p:cNvSpPr/>
          <p:nvPr/>
        </p:nvSpPr>
        <p:spPr>
          <a:xfrm>
            <a:off x="3289442" y="4319927"/>
            <a:ext cx="2538877" cy="929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Por mil </a:t>
            </a:r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nascidos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vivos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 (</a:t>
            </a:r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menores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 de 1 </a:t>
            </a:r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ano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), tendo passado de 44 </a:t>
            </a:r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em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 2022 para 32 </a:t>
            </a:r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em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 2024</a:t>
            </a:r>
            <a:endParaRPr lang="en-US" sz="1400" dirty="0">
              <a:solidFill>
                <a:srgbClr val="C00000"/>
              </a:solidFill>
              <a:latin typeface="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196B4B0-8D5C-1CB5-A95C-CA8B52C0E637}"/>
              </a:ext>
            </a:extLst>
          </p:cNvPr>
          <p:cNvSpPr/>
          <p:nvPr/>
        </p:nvSpPr>
        <p:spPr>
          <a:xfrm>
            <a:off x="6142409" y="2461306"/>
            <a:ext cx="2835235" cy="31290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Text 1">
            <a:extLst>
              <a:ext uri="{FF2B5EF4-FFF2-40B4-BE49-F238E27FC236}">
                <a16:creationId xmlns:a16="http://schemas.microsoft.com/office/drawing/2014/main" id="{4751051B-4F48-BE73-F8CA-B34718C5FE26}"/>
              </a:ext>
            </a:extLst>
          </p:cNvPr>
          <p:cNvSpPr/>
          <p:nvPr/>
        </p:nvSpPr>
        <p:spPr>
          <a:xfrm>
            <a:off x="7023130" y="2832518"/>
            <a:ext cx="107379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850"/>
              </a:lnSpc>
            </a:pPr>
            <a:r>
              <a:rPr lang="en-US" sz="8000" b="1" dirty="0">
                <a:solidFill>
                  <a:srgbClr val="C00000"/>
                </a:solidFill>
                <a:cs typeface="Alexandria" pitchFamily="34" charset="-120"/>
              </a:rPr>
              <a:t>170</a:t>
            </a:r>
            <a:endParaRPr lang="en-US" sz="8000" b="1" dirty="0">
              <a:solidFill>
                <a:srgbClr val="C00000"/>
              </a:solidFill>
            </a:endParaRPr>
          </a:p>
        </p:txBody>
      </p:sp>
      <p:sp>
        <p:nvSpPr>
          <p:cNvPr id="32" name="Text 2">
            <a:extLst>
              <a:ext uri="{FF2B5EF4-FFF2-40B4-BE49-F238E27FC236}">
                <a16:creationId xmlns:a16="http://schemas.microsoft.com/office/drawing/2014/main" id="{28887D9B-28CC-9B8A-1A49-A14421AEB007}"/>
              </a:ext>
            </a:extLst>
          </p:cNvPr>
          <p:cNvSpPr/>
          <p:nvPr/>
        </p:nvSpPr>
        <p:spPr>
          <a:xfrm>
            <a:off x="6080952" y="37320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b="1" dirty="0" err="1">
                <a:solidFill>
                  <a:srgbClr val="C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Mortalidade</a:t>
            </a:r>
            <a:r>
              <a:rPr lang="en-US" b="1" dirty="0">
                <a:solidFill>
                  <a:srgbClr val="C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Materna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3" name="Text 3">
            <a:extLst>
              <a:ext uri="{FF2B5EF4-FFF2-40B4-BE49-F238E27FC236}">
                <a16:creationId xmlns:a16="http://schemas.microsoft.com/office/drawing/2014/main" id="{53A6E864-2CF4-3347-B058-E9C49F6A3ECB}"/>
              </a:ext>
            </a:extLst>
          </p:cNvPr>
          <p:cNvSpPr/>
          <p:nvPr/>
        </p:nvSpPr>
        <p:spPr>
          <a:xfrm>
            <a:off x="6335232" y="4356103"/>
            <a:ext cx="2466363" cy="680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Por 100.000 </a:t>
            </a:r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nascidos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vivos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, tendo passado de 239 </a:t>
            </a:r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em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 2022 para 170 </a:t>
            </a:r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em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 2024</a:t>
            </a:r>
            <a:endParaRPr lang="en-US" sz="1400" dirty="0">
              <a:solidFill>
                <a:srgbClr val="C00000"/>
              </a:solidFill>
              <a:latin typeface="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5DC24B9-B4B5-65AE-9734-CB326148E48C}"/>
              </a:ext>
            </a:extLst>
          </p:cNvPr>
          <p:cNvSpPr/>
          <p:nvPr/>
        </p:nvSpPr>
        <p:spPr>
          <a:xfrm>
            <a:off x="9100621" y="2461306"/>
            <a:ext cx="2835235" cy="31290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Text 1">
            <a:extLst>
              <a:ext uri="{FF2B5EF4-FFF2-40B4-BE49-F238E27FC236}">
                <a16:creationId xmlns:a16="http://schemas.microsoft.com/office/drawing/2014/main" id="{442B545B-0C56-4B42-E5F6-DE2001E40998}"/>
              </a:ext>
            </a:extLst>
          </p:cNvPr>
          <p:cNvSpPr/>
          <p:nvPr/>
        </p:nvSpPr>
        <p:spPr>
          <a:xfrm>
            <a:off x="9981341" y="2832518"/>
            <a:ext cx="129346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850"/>
              </a:lnSpc>
            </a:pPr>
            <a:r>
              <a:rPr lang="en-US" sz="8000" b="1" dirty="0">
                <a:solidFill>
                  <a:srgbClr val="C00000"/>
                </a:solidFill>
                <a:cs typeface="Alexandria" pitchFamily="34" charset="-120"/>
              </a:rPr>
              <a:t>79</a:t>
            </a:r>
            <a:r>
              <a:rPr lang="en-US" sz="4000" b="1" dirty="0">
                <a:solidFill>
                  <a:srgbClr val="C00000"/>
                </a:solidFill>
                <a:cs typeface="Alexandria" pitchFamily="34" charset="-120"/>
              </a:rPr>
              <a:t>%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6" name="Text 2">
            <a:extLst>
              <a:ext uri="{FF2B5EF4-FFF2-40B4-BE49-F238E27FC236}">
                <a16:creationId xmlns:a16="http://schemas.microsoft.com/office/drawing/2014/main" id="{18E70B80-3229-4F74-BF34-605BCDECB830}"/>
              </a:ext>
            </a:extLst>
          </p:cNvPr>
          <p:cNvSpPr/>
          <p:nvPr/>
        </p:nvSpPr>
        <p:spPr>
          <a:xfrm>
            <a:off x="9039164" y="37320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b="1" dirty="0" err="1">
                <a:solidFill>
                  <a:srgbClr val="C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Acesso</a:t>
            </a:r>
            <a:r>
              <a:rPr lang="en-US" b="1" dirty="0">
                <a:solidFill>
                  <a:srgbClr val="C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aos</a:t>
            </a:r>
            <a:r>
              <a:rPr lang="en-US" b="1" dirty="0">
                <a:solidFill>
                  <a:srgbClr val="C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Cuidados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7" name="Text 3">
            <a:extLst>
              <a:ext uri="{FF2B5EF4-FFF2-40B4-BE49-F238E27FC236}">
                <a16:creationId xmlns:a16="http://schemas.microsoft.com/office/drawing/2014/main" id="{F6D2F4E4-EBBF-49E9-1B52-986825551716}"/>
              </a:ext>
            </a:extLst>
          </p:cNvPr>
          <p:cNvSpPr/>
          <p:nvPr/>
        </p:nvSpPr>
        <p:spPr>
          <a:xfrm>
            <a:off x="9285055" y="4380984"/>
            <a:ext cx="2466363" cy="680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Acesso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aos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cuidados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primários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passou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 de 70% </a:t>
            </a:r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em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 2022 para 79% </a:t>
            </a:r>
            <a:r>
              <a:rPr lang="en-US" sz="1400" dirty="0" err="1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em</a:t>
            </a:r>
            <a:r>
              <a:rPr lang="en-US" sz="1400" dirty="0">
                <a:solidFill>
                  <a:srgbClr val="C00000"/>
                </a:solidFill>
                <a:latin typeface=""/>
                <a:ea typeface="Nobile" pitchFamily="34" charset="-122"/>
                <a:cs typeface="Nobile" pitchFamily="34" charset="-120"/>
              </a:rPr>
              <a:t> 2024</a:t>
            </a:r>
            <a:endParaRPr lang="en-US" sz="1400" dirty="0">
              <a:solidFill>
                <a:srgbClr val="C00000"/>
              </a:solidFill>
              <a:latin typeface=""/>
            </a:endParaRPr>
          </a:p>
        </p:txBody>
      </p:sp>
      <p:sp>
        <p:nvSpPr>
          <p:cNvPr id="38" name="Text 13">
            <a:extLst>
              <a:ext uri="{FF2B5EF4-FFF2-40B4-BE49-F238E27FC236}">
                <a16:creationId xmlns:a16="http://schemas.microsoft.com/office/drawing/2014/main" id="{3B8C3CE9-A8DC-D852-52F0-A49A60F83A51}"/>
              </a:ext>
            </a:extLst>
          </p:cNvPr>
          <p:cNvSpPr/>
          <p:nvPr/>
        </p:nvSpPr>
        <p:spPr>
          <a:xfrm>
            <a:off x="604941" y="5885752"/>
            <a:ext cx="111464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  <a:ea typeface="Nobile" pitchFamily="34" charset="-122"/>
                <a:cs typeface="Nobile" pitchFamily="34" charset="-120"/>
              </a:rPr>
              <a:t>Estes resultados encorajadores </a:t>
            </a:r>
            <a:r>
              <a:rPr lang="en-US" sz="2000" dirty="0" err="1">
                <a:solidFill>
                  <a:schemeClr val="bg1"/>
                </a:solidFill>
                <a:latin typeface="Bahnschrift" panose="020B0502040204020203" pitchFamily="34" charset="0"/>
                <a:ea typeface="Nobile" pitchFamily="34" charset="-122"/>
                <a:cs typeface="Nobile" pitchFamily="34" charset="-120"/>
              </a:rPr>
              <a:t>foram</a:t>
            </a:r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" panose="020B0502040204020203" pitchFamily="34" charset="0"/>
                <a:ea typeface="Nobile" pitchFamily="34" charset="-122"/>
                <a:cs typeface="Nobile" pitchFamily="34" charset="-120"/>
              </a:rPr>
              <a:t>alcançados</a:t>
            </a:r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Bahnschrift" panose="020B0502040204020203" pitchFamily="34" charset="0"/>
                <a:ea typeface="Nobile" pitchFamily="34" charset="-122"/>
                <a:cs typeface="Nobile" pitchFamily="34" charset="-120"/>
              </a:rPr>
              <a:t>principalmente</a:t>
            </a:r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" panose="020B0502040204020203" pitchFamily="34" charset="0"/>
                <a:ea typeface="Nobile" pitchFamily="34" charset="-122"/>
                <a:cs typeface="Nobile" pitchFamily="34" charset="-120"/>
              </a:rPr>
              <a:t>pelo</a:t>
            </a:r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  <a:ea typeface="Nobile" pitchFamily="34" charset="-122"/>
                <a:cs typeface="Nobile" pitchFamily="34" charset="-120"/>
              </a:rPr>
              <a:t> aumento do acesso </a:t>
            </a:r>
            <a:r>
              <a:rPr lang="en-US" sz="2000" dirty="0" err="1">
                <a:solidFill>
                  <a:schemeClr val="bg1"/>
                </a:solidFill>
                <a:latin typeface="Bahnschrift" panose="020B0502040204020203" pitchFamily="34" charset="0"/>
                <a:ea typeface="Nobile" pitchFamily="34" charset="-122"/>
                <a:cs typeface="Nobile" pitchFamily="34" charset="-120"/>
              </a:rPr>
              <a:t>aos</a:t>
            </a:r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" panose="020B0502040204020203" pitchFamily="34" charset="0"/>
                <a:ea typeface="Nobile" pitchFamily="34" charset="-122"/>
                <a:cs typeface="Nobile" pitchFamily="34" charset="-120"/>
              </a:rPr>
              <a:t>cuidados</a:t>
            </a:r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  <a:ea typeface="Nobile" pitchFamily="34" charset="-122"/>
                <a:cs typeface="Nobile" pitchFamily="34" charset="-12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Bahnschrift" panose="020B0502040204020203" pitchFamily="34" charset="0"/>
                <a:ea typeface="Nobile" pitchFamily="34" charset="-122"/>
                <a:cs typeface="Nobile" pitchFamily="34" charset="-120"/>
              </a:rPr>
              <a:t>saúde</a:t>
            </a:r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" panose="020B0502040204020203" pitchFamily="34" charset="0"/>
                <a:ea typeface="Nobile" pitchFamily="34" charset="-122"/>
                <a:cs typeface="Nobile" pitchFamily="34" charset="-120"/>
              </a:rPr>
              <a:t>primários</a:t>
            </a:r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  <a:ea typeface="Nobile" pitchFamily="34" charset="-122"/>
                <a:cs typeface="Nobile" pitchFamily="34" charset="-120"/>
              </a:rPr>
              <a:t> e pela determinação dos profissionais.</a:t>
            </a:r>
            <a:endParaRPr lang="en-US" sz="20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5F90E41-2840-312A-1BD1-E75D0C65E1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98" y="6376511"/>
            <a:ext cx="453875" cy="453875"/>
          </a:xfrm>
          <a:prstGeom prst="rect">
            <a:avLst/>
          </a:prstGeom>
        </p:spPr>
      </p:pic>
      <p:pic>
        <p:nvPicPr>
          <p:cNvPr id="4" name="Imagem 9">
            <a:extLst>
              <a:ext uri="{FF2B5EF4-FFF2-40B4-BE49-F238E27FC236}">
                <a16:creationId xmlns:a16="http://schemas.microsoft.com/office/drawing/2014/main" id="{16F6B22A-A31F-694C-7FC7-7C59E389E7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16" y="6458280"/>
            <a:ext cx="1451985" cy="255232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CDB37AAE-9D07-6E0D-088C-2E62E0005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7AC2AFE-EE29-0186-8814-16609D15673D}"/>
              </a:ext>
            </a:extLst>
          </p:cNvPr>
          <p:cNvSpPr txBox="1"/>
          <p:nvPr/>
        </p:nvSpPr>
        <p:spPr>
          <a:xfrm>
            <a:off x="11445406" y="5973094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2580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E9F566-86DD-D68D-AB15-DECAE70C6DC9}"/>
              </a:ext>
            </a:extLst>
          </p:cNvPr>
          <p:cNvSpPr txBox="1"/>
          <p:nvPr/>
        </p:nvSpPr>
        <p:spPr>
          <a:xfrm>
            <a:off x="210181" y="142604"/>
            <a:ext cx="107222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C00000"/>
                </a:solidFill>
                <a:latin typeface="Cambria" panose="02040503050406030204" pitchFamily="18" charset="0"/>
              </a:defRPr>
            </a:lvl1pPr>
          </a:lstStyle>
          <a:p>
            <a:r>
              <a:rPr lang="pt-PT" sz="4000" dirty="0">
                <a:latin typeface=""/>
              </a:rPr>
              <a:t>Aumento de Recursos Humanos</a:t>
            </a:r>
            <a:endParaRPr lang="en-US" sz="4000" dirty="0">
              <a:latin typeface="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DDD9FE8F-B884-E5EF-E834-2B9BCEBBDA77}"/>
              </a:ext>
            </a:extLst>
          </p:cNvPr>
          <p:cNvSpPr/>
          <p:nvPr/>
        </p:nvSpPr>
        <p:spPr>
          <a:xfrm>
            <a:off x="233759" y="1901101"/>
            <a:ext cx="5060535" cy="45719"/>
          </a:xfrm>
          <a:prstGeom prst="rect">
            <a:avLst/>
          </a:prstGeom>
          <a:solidFill>
            <a:srgbClr val="C00000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AC48E5A2-00B5-528D-EE65-3386C450FD99}"/>
              </a:ext>
            </a:extLst>
          </p:cNvPr>
          <p:cNvSpPr/>
          <p:nvPr/>
        </p:nvSpPr>
        <p:spPr>
          <a:xfrm>
            <a:off x="233758" y="2075409"/>
            <a:ext cx="2922642" cy="383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800" b="1" dirty="0">
                <a:solidFill>
                  <a:srgbClr val="C00000"/>
                </a:solidFill>
                <a:latin typeface="Impact" panose="020B0806030902050204" pitchFamily="34" charset="0"/>
                <a:ea typeface="Alexandria" pitchFamily="34" charset="-122"/>
                <a:cs typeface="Alexandria" pitchFamily="34" charset="-120"/>
              </a:rPr>
              <a:t>46.705</a:t>
            </a: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2200" dirty="0"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Novos Profissionais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9FE1BDB3-B758-4A27-3180-C600B707D5B8}"/>
              </a:ext>
            </a:extLst>
          </p:cNvPr>
          <p:cNvSpPr/>
          <p:nvPr/>
        </p:nvSpPr>
        <p:spPr>
          <a:xfrm>
            <a:off x="233759" y="2565827"/>
            <a:ext cx="5060535" cy="392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latin typeface="Nobile" pitchFamily="34" charset="0"/>
                <a:ea typeface="Nobile" pitchFamily="34" charset="-122"/>
                <a:cs typeface="Nobile" pitchFamily="34" charset="-120"/>
              </a:rPr>
              <a:t>Enquadrados desde o primeiro mandato até 2024</a:t>
            </a:r>
            <a:endParaRPr lang="en-US" sz="1750" dirty="0"/>
          </a:p>
        </p:txBody>
      </p:sp>
      <p:pic>
        <p:nvPicPr>
          <p:cNvPr id="9" name="Image 1" descr="preencoded.png">
            <a:extLst>
              <a:ext uri="{FF2B5EF4-FFF2-40B4-BE49-F238E27FC236}">
                <a16:creationId xmlns:a16="http://schemas.microsoft.com/office/drawing/2014/main" id="{0747014C-8B9F-443D-0ADB-2E8FC1CA7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8516" y="1428174"/>
            <a:ext cx="373035" cy="373035"/>
          </a:xfrm>
          <a:prstGeom prst="rect">
            <a:avLst/>
          </a:prstGeom>
        </p:spPr>
      </p:pic>
      <p:sp>
        <p:nvSpPr>
          <p:cNvPr id="10" name="Shape 4">
            <a:extLst>
              <a:ext uri="{FF2B5EF4-FFF2-40B4-BE49-F238E27FC236}">
                <a16:creationId xmlns:a16="http://schemas.microsoft.com/office/drawing/2014/main" id="{5291396D-FE3C-F42A-DAF5-064702EFE25E}"/>
              </a:ext>
            </a:extLst>
          </p:cNvPr>
          <p:cNvSpPr/>
          <p:nvPr/>
        </p:nvSpPr>
        <p:spPr>
          <a:xfrm>
            <a:off x="6868517" y="1901101"/>
            <a:ext cx="5060629" cy="45719"/>
          </a:xfrm>
          <a:prstGeom prst="rect">
            <a:avLst/>
          </a:prstGeom>
          <a:solidFill>
            <a:srgbClr val="C00000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0BF0A27A-E48F-7802-095F-48BBCA6087C6}"/>
              </a:ext>
            </a:extLst>
          </p:cNvPr>
          <p:cNvSpPr/>
          <p:nvPr/>
        </p:nvSpPr>
        <p:spPr>
          <a:xfrm>
            <a:off x="6868517" y="2075409"/>
            <a:ext cx="2239065" cy="383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C00000"/>
                </a:solidFill>
                <a:latin typeface="Impact" panose="020B0806030902050204" pitchFamily="34" charset="0"/>
                <a:ea typeface="Alexandria" pitchFamily="34" charset="-122"/>
                <a:cs typeface="Alexandria" pitchFamily="34" charset="-120"/>
              </a:rPr>
              <a:t>3.833</a:t>
            </a: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2200" dirty="0"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Médicos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>
            <a:extLst>
              <a:ext uri="{FF2B5EF4-FFF2-40B4-BE49-F238E27FC236}">
                <a16:creationId xmlns:a16="http://schemas.microsoft.com/office/drawing/2014/main" id="{C744A332-4F81-6384-66B5-81687D3A4054}"/>
              </a:ext>
            </a:extLst>
          </p:cNvPr>
          <p:cNvSpPr/>
          <p:nvPr/>
        </p:nvSpPr>
        <p:spPr>
          <a:xfrm>
            <a:off x="6868517" y="2565828"/>
            <a:ext cx="5060629" cy="784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latin typeface="Nobile" pitchFamily="34" charset="0"/>
                <a:ea typeface="Nobile" pitchFamily="34" charset="-122"/>
                <a:cs typeface="Nobile" pitchFamily="34" charset="-120"/>
              </a:rPr>
              <a:t>100% dos </a:t>
            </a:r>
            <a:r>
              <a:rPr lang="en-US" sz="1750" dirty="0" err="1">
                <a:latin typeface="Nobile" pitchFamily="34" charset="0"/>
                <a:ea typeface="Nobile" pitchFamily="34" charset="-122"/>
                <a:cs typeface="Nobile" pitchFamily="34" charset="-120"/>
              </a:rPr>
              <a:t>Médicos</a:t>
            </a:r>
            <a:r>
              <a:rPr lang="en-US" sz="1750" dirty="0"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latin typeface="Nobile" pitchFamily="34" charset="0"/>
                <a:ea typeface="Nobile" pitchFamily="34" charset="-122"/>
                <a:cs typeface="Nobile" pitchFamily="34" charset="-120"/>
              </a:rPr>
              <a:t>Formados</a:t>
            </a:r>
            <a:r>
              <a:rPr lang="en-US" sz="1750" dirty="0">
                <a:latin typeface="Nobile" pitchFamily="34" charset="0"/>
                <a:ea typeface="Nobile" pitchFamily="34" charset="-122"/>
                <a:cs typeface="Nobile" pitchFamily="34" charset="-120"/>
              </a:rPr>
              <a:t> no País e Exterior </a:t>
            </a:r>
            <a:r>
              <a:rPr lang="en-US" sz="1750" dirty="0" err="1">
                <a:latin typeface="Nobile" pitchFamily="34" charset="0"/>
                <a:ea typeface="Nobile" pitchFamily="34" charset="-122"/>
                <a:cs typeface="Nobile" pitchFamily="34" charset="-120"/>
              </a:rPr>
              <a:t>Enquadrados</a:t>
            </a:r>
            <a:endParaRPr lang="en-US" sz="1750" dirty="0"/>
          </a:p>
        </p:txBody>
      </p:sp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EED54B50-1443-C68F-C51C-E5368BC9B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758" y="3433318"/>
            <a:ext cx="510302" cy="510302"/>
          </a:xfrm>
          <a:prstGeom prst="rect">
            <a:avLst/>
          </a:prstGeom>
        </p:spPr>
      </p:pic>
      <p:sp>
        <p:nvSpPr>
          <p:cNvPr id="14" name="Shape 7">
            <a:extLst>
              <a:ext uri="{FF2B5EF4-FFF2-40B4-BE49-F238E27FC236}">
                <a16:creationId xmlns:a16="http://schemas.microsoft.com/office/drawing/2014/main" id="{29D82DC0-AC82-3567-C358-1A113F190F0B}"/>
              </a:ext>
            </a:extLst>
          </p:cNvPr>
          <p:cNvSpPr/>
          <p:nvPr/>
        </p:nvSpPr>
        <p:spPr>
          <a:xfrm>
            <a:off x="233759" y="4043512"/>
            <a:ext cx="5060535" cy="45719"/>
          </a:xfrm>
          <a:prstGeom prst="rect">
            <a:avLst/>
          </a:prstGeom>
          <a:solidFill>
            <a:srgbClr val="C00000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23" name="Text 8">
            <a:extLst>
              <a:ext uri="{FF2B5EF4-FFF2-40B4-BE49-F238E27FC236}">
                <a16:creationId xmlns:a16="http://schemas.microsoft.com/office/drawing/2014/main" id="{64527491-8ED1-8D14-9751-8D125F4FC595}"/>
              </a:ext>
            </a:extLst>
          </p:cNvPr>
          <p:cNvSpPr/>
          <p:nvPr/>
        </p:nvSpPr>
        <p:spPr>
          <a:xfrm>
            <a:off x="233759" y="4217820"/>
            <a:ext cx="3830241" cy="383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C00000"/>
                </a:solidFill>
                <a:latin typeface="Impact" panose="020B0806030902050204" pitchFamily="34" charset="0"/>
                <a:ea typeface="Alexandria" pitchFamily="34" charset="-122"/>
                <a:cs typeface="Alexandria" pitchFamily="34" charset="-120"/>
              </a:rPr>
              <a:t>27.276</a:t>
            </a: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2200" dirty="0"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Enfermeiros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9">
            <a:extLst>
              <a:ext uri="{FF2B5EF4-FFF2-40B4-BE49-F238E27FC236}">
                <a16:creationId xmlns:a16="http://schemas.microsoft.com/office/drawing/2014/main" id="{02A9601E-C1A8-5ED7-3C97-8BDE75843CAF}"/>
              </a:ext>
            </a:extLst>
          </p:cNvPr>
          <p:cNvSpPr/>
          <p:nvPr/>
        </p:nvSpPr>
        <p:spPr>
          <a:xfrm>
            <a:off x="233759" y="4708238"/>
            <a:ext cx="5060535" cy="392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80% dos novos funcionários colocados nos municípios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 3" descr="preencoded.png">
            <a:extLst>
              <a:ext uri="{FF2B5EF4-FFF2-40B4-BE49-F238E27FC236}">
                <a16:creationId xmlns:a16="http://schemas.microsoft.com/office/drawing/2014/main" id="{C32A3204-50F5-1BC8-E386-41CCA79E7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8516" y="3483035"/>
            <a:ext cx="460584" cy="460584"/>
          </a:xfrm>
          <a:prstGeom prst="rect">
            <a:avLst/>
          </a:prstGeom>
        </p:spPr>
      </p:pic>
      <p:sp>
        <p:nvSpPr>
          <p:cNvPr id="28" name="Shape 10">
            <a:extLst>
              <a:ext uri="{FF2B5EF4-FFF2-40B4-BE49-F238E27FC236}">
                <a16:creationId xmlns:a16="http://schemas.microsoft.com/office/drawing/2014/main" id="{CA55EE9E-BA62-40DE-3D0C-9EE966C8ED52}"/>
              </a:ext>
            </a:extLst>
          </p:cNvPr>
          <p:cNvSpPr/>
          <p:nvPr/>
        </p:nvSpPr>
        <p:spPr>
          <a:xfrm>
            <a:off x="6868517" y="4043512"/>
            <a:ext cx="5060629" cy="45719"/>
          </a:xfrm>
          <a:prstGeom prst="rect">
            <a:avLst/>
          </a:prstGeom>
          <a:solidFill>
            <a:srgbClr val="C00000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31" name="Text 11">
            <a:extLst>
              <a:ext uri="{FF2B5EF4-FFF2-40B4-BE49-F238E27FC236}">
                <a16:creationId xmlns:a16="http://schemas.microsoft.com/office/drawing/2014/main" id="{B24D42AD-4E83-2909-F729-04649E762576}"/>
              </a:ext>
            </a:extLst>
          </p:cNvPr>
          <p:cNvSpPr/>
          <p:nvPr/>
        </p:nvSpPr>
        <p:spPr>
          <a:xfrm>
            <a:off x="6868517" y="4217820"/>
            <a:ext cx="2239065" cy="383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C00000"/>
                </a:solidFill>
                <a:latin typeface="Impact" panose="020B0806030902050204" pitchFamily="34" charset="0"/>
                <a:ea typeface="Alexandria" pitchFamily="34" charset="-122"/>
                <a:cs typeface="Alexandria" pitchFamily="34" charset="-120"/>
              </a:rPr>
              <a:t>10.283</a:t>
            </a: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</a:t>
            </a:r>
            <a:r>
              <a:rPr lang="en-US" sz="2200" dirty="0">
                <a:latin typeface="Arial" panose="020B0604020202020204" pitchFamily="34" charset="0"/>
                <a:ea typeface="Alexandria" pitchFamily="34" charset="-122"/>
                <a:cs typeface="Arial" panose="020B0604020202020204" pitchFamily="34" charset="0"/>
              </a:rPr>
              <a:t>Técnicos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12">
            <a:extLst>
              <a:ext uri="{FF2B5EF4-FFF2-40B4-BE49-F238E27FC236}">
                <a16:creationId xmlns:a16="http://schemas.microsoft.com/office/drawing/2014/main" id="{5B601623-17A2-CF16-B792-E9C0A7EC6FE9}"/>
              </a:ext>
            </a:extLst>
          </p:cNvPr>
          <p:cNvSpPr/>
          <p:nvPr/>
        </p:nvSpPr>
        <p:spPr>
          <a:xfrm>
            <a:off x="6868517" y="4708238"/>
            <a:ext cx="5060629" cy="392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Diagnóstico e terapêutica para apoio especializa</a:t>
            </a:r>
            <a:r>
              <a:rPr lang="en-US" sz="1750" dirty="0">
                <a:latin typeface="Nobile" pitchFamily="34" charset="0"/>
                <a:ea typeface="Nobile" pitchFamily="34" charset="-122"/>
                <a:cs typeface="Nobile" pitchFamily="34" charset="-120"/>
              </a:rPr>
              <a:t>do</a:t>
            </a:r>
            <a:endParaRPr lang="en-US" sz="1750" dirty="0"/>
          </a:p>
        </p:txBody>
      </p:sp>
      <p:sp>
        <p:nvSpPr>
          <p:cNvPr id="33" name="Shape 13">
            <a:extLst>
              <a:ext uri="{FF2B5EF4-FFF2-40B4-BE49-F238E27FC236}">
                <a16:creationId xmlns:a16="http://schemas.microsoft.com/office/drawing/2014/main" id="{B77DCF33-9BB8-7596-1071-73412E15D4C0}"/>
              </a:ext>
            </a:extLst>
          </p:cNvPr>
          <p:cNvSpPr/>
          <p:nvPr/>
        </p:nvSpPr>
        <p:spPr>
          <a:xfrm>
            <a:off x="233759" y="5496314"/>
            <a:ext cx="11695387" cy="1068023"/>
          </a:xfrm>
          <a:prstGeom prst="roundRect">
            <a:avLst>
              <a:gd name="adj" fmla="val 7181"/>
            </a:avLst>
          </a:prstGeom>
          <a:solidFill>
            <a:srgbClr val="C00000"/>
          </a:solidFill>
          <a:ln/>
        </p:spPr>
        <p:txBody>
          <a:bodyPr/>
          <a:lstStyle/>
          <a:p>
            <a:endParaRPr lang="pt-PT"/>
          </a:p>
        </p:txBody>
      </p:sp>
      <p:pic>
        <p:nvPicPr>
          <p:cNvPr id="34" name="Image 4" descr="preencoded.png">
            <a:extLst>
              <a:ext uri="{FF2B5EF4-FFF2-40B4-BE49-F238E27FC236}">
                <a16:creationId xmlns:a16="http://schemas.microsoft.com/office/drawing/2014/main" id="{186A072A-17B9-63DC-95A8-DCCF84B7C3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515" y="5825163"/>
            <a:ext cx="512471" cy="410019"/>
          </a:xfrm>
          <a:prstGeom prst="rect">
            <a:avLst/>
          </a:prstGeom>
        </p:spPr>
      </p:pic>
      <p:sp>
        <p:nvSpPr>
          <p:cNvPr id="35" name="Text 14">
            <a:extLst>
              <a:ext uri="{FF2B5EF4-FFF2-40B4-BE49-F238E27FC236}">
                <a16:creationId xmlns:a16="http://schemas.microsoft.com/office/drawing/2014/main" id="{697B1408-1DE3-7F3C-8111-43428FC0E256}"/>
              </a:ext>
            </a:extLst>
          </p:cNvPr>
          <p:cNvSpPr/>
          <p:nvPr/>
        </p:nvSpPr>
        <p:spPr>
          <a:xfrm>
            <a:off x="970875" y="5661687"/>
            <a:ext cx="10538821" cy="784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b="1" dirty="0">
                <a:solidFill>
                  <a:schemeClr val="bg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Incremento de 43,6%</a:t>
            </a:r>
            <a:r>
              <a:rPr lang="en-US" sz="1750" dirty="0">
                <a:solidFill>
                  <a:schemeClr val="bg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do total da força de trabalho do sector. Actualização de categorias para </a:t>
            </a:r>
            <a:r>
              <a:rPr lang="en-US" sz="1750" b="1" dirty="0">
                <a:solidFill>
                  <a:schemeClr val="bg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9.388 </a:t>
            </a:r>
            <a:r>
              <a:rPr lang="en-US" sz="1750" dirty="0">
                <a:solidFill>
                  <a:schemeClr val="bg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profissionais e implementação de subsídios de isolamento, renda e instalação.</a:t>
            </a:r>
            <a:endParaRPr lang="en-US" sz="1750" dirty="0">
              <a:solidFill>
                <a:schemeClr val="bg1"/>
              </a:solidFill>
            </a:endParaRPr>
          </a:p>
        </p:txBody>
      </p:sp>
      <p:pic>
        <p:nvPicPr>
          <p:cNvPr id="39" name="Graphic 38" descr="Doctor male with solid fill">
            <a:extLst>
              <a:ext uri="{FF2B5EF4-FFF2-40B4-BE49-F238E27FC236}">
                <a16:creationId xmlns:a16="http://schemas.microsoft.com/office/drawing/2014/main" id="{47A14815-4AB3-88F9-6CF3-7AEC46AC36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0549" y="1165970"/>
            <a:ext cx="713436" cy="713436"/>
          </a:xfrm>
          <a:prstGeom prst="rect">
            <a:avLst/>
          </a:prstGeom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BA5875B0-DFE5-B570-FB8D-04BA8D21DA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6BDDFEC-6843-094E-7F98-C3A940E28074}"/>
              </a:ext>
            </a:extLst>
          </p:cNvPr>
          <p:cNvSpPr txBox="1"/>
          <p:nvPr/>
        </p:nvSpPr>
        <p:spPr>
          <a:xfrm>
            <a:off x="11400438" y="6311900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532886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73841-9013-178D-4F20-63450CA7A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Posição de Conteúdo 2">
            <a:extLst>
              <a:ext uri="{FF2B5EF4-FFF2-40B4-BE49-F238E27FC236}">
                <a16:creationId xmlns:a16="http://schemas.microsoft.com/office/drawing/2014/main" id="{D9463595-C58B-9F4D-80F8-1233736953CC}"/>
              </a:ext>
            </a:extLst>
          </p:cNvPr>
          <p:cNvSpPr txBox="1">
            <a:spLocks/>
          </p:cNvSpPr>
          <p:nvPr/>
        </p:nvSpPr>
        <p:spPr>
          <a:xfrm>
            <a:off x="366770" y="794387"/>
            <a:ext cx="8395490" cy="5615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17" indent="-342917" algn="just" defTabSz="914446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pt-PT" sz="2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AE1E5D-4F19-FD70-8EBD-6BBBCB3AC5E5}"/>
              </a:ext>
            </a:extLst>
          </p:cNvPr>
          <p:cNvSpPr txBox="1"/>
          <p:nvPr/>
        </p:nvSpPr>
        <p:spPr>
          <a:xfrm>
            <a:off x="256927" y="292054"/>
            <a:ext cx="8985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C00000"/>
                </a:solidFill>
                <a:latin typeface="Cambria" panose="02040503050406030204" pitchFamily="18" charset="0"/>
              </a:defRPr>
            </a:lvl1pPr>
          </a:lstStyle>
          <a:p>
            <a:r>
              <a:rPr lang="pt-PT" sz="2800" kern="0" spc="-52" dirty="0">
                <a:latin typeface=""/>
              </a:rPr>
              <a:t>Progressos dos Profissionais de Saúde do Sector</a:t>
            </a:r>
            <a:endParaRPr lang="en-US" sz="2800" dirty="0">
              <a:latin typeface=""/>
            </a:endParaRPr>
          </a:p>
        </p:txBody>
      </p:sp>
      <p:graphicFrame>
        <p:nvGraphicFramePr>
          <p:cNvPr id="3" name="Gráfico 6">
            <a:extLst>
              <a:ext uri="{FF2B5EF4-FFF2-40B4-BE49-F238E27FC236}">
                <a16:creationId xmlns:a16="http://schemas.microsoft.com/office/drawing/2014/main" id="{395A1F77-A1A8-A791-AC71-7B657E3BC459}"/>
              </a:ext>
            </a:extLst>
          </p:cNvPr>
          <p:cNvGraphicFramePr>
            <a:graphicFrameLocks/>
          </p:cNvGraphicFramePr>
          <p:nvPr/>
        </p:nvGraphicFramePr>
        <p:xfrm>
          <a:off x="6248152" y="2318228"/>
          <a:ext cx="5486399" cy="3589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1">
            <a:extLst>
              <a:ext uri="{FF2B5EF4-FFF2-40B4-BE49-F238E27FC236}">
                <a16:creationId xmlns:a16="http://schemas.microsoft.com/office/drawing/2014/main" id="{F4BB8731-370D-F7AF-598A-BF571AFD35BB}"/>
              </a:ext>
            </a:extLst>
          </p:cNvPr>
          <p:cNvSpPr txBox="1"/>
          <p:nvPr/>
        </p:nvSpPr>
        <p:spPr>
          <a:xfrm>
            <a:off x="256927" y="2097712"/>
            <a:ext cx="5486399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r>
              <a:rPr lang="pt-PT" dirty="0">
                <a:solidFill>
                  <a:srgbClr val="000000"/>
                </a:solidFill>
                <a:latin typeface="Bahnschrift Light" panose="020B0502040204020203" pitchFamily="34" charset="0"/>
                <a:ea typeface="Times New Roman" panose="02020603050405020304" pitchFamily="18" charset="0"/>
              </a:rPr>
              <a:t>O número de profissionais do Serviço Nacional de Saúde cresceu em todos os níveis de prestação de serviços, permitindo o incremento </a:t>
            </a:r>
            <a:r>
              <a:rPr lang="pt-PT" dirty="0">
                <a:solidFill>
                  <a:srgbClr val="C00000"/>
                </a:solidFill>
                <a:latin typeface="Bahnschrift Light" panose="020B0502040204020203" pitchFamily="34" charset="0"/>
                <a:ea typeface="Times New Roman" panose="02020603050405020304" pitchFamily="18" charset="0"/>
              </a:rPr>
              <a:t>de 46,1% do total</a:t>
            </a:r>
            <a:r>
              <a:rPr lang="pt-PT" dirty="0">
                <a:solidFill>
                  <a:srgbClr val="0070C0"/>
                </a:solidFill>
                <a:latin typeface="Bahnschrift Light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pt-PT" dirty="0">
                <a:solidFill>
                  <a:srgbClr val="000000"/>
                </a:solidFill>
                <a:latin typeface="Bahnschrift Light" panose="020B0502040204020203" pitchFamily="34" charset="0"/>
                <a:ea typeface="Times New Roman" panose="02020603050405020304" pitchFamily="18" charset="0"/>
              </a:rPr>
              <a:t>da força de trabalho do Sector entre 2017 e 2024.</a:t>
            </a:r>
          </a:p>
          <a:p>
            <a:pPr>
              <a:spcAft>
                <a:spcPts val="1500"/>
              </a:spcAft>
            </a:pPr>
            <a:endParaRPr lang="pt-PT" dirty="0">
              <a:solidFill>
                <a:srgbClr val="000000"/>
              </a:solidFill>
              <a:latin typeface="Bahnschrift Light" panose="020B050204020402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500"/>
              </a:spcAft>
            </a:pPr>
            <a:r>
              <a:rPr lang="pt-PT" dirty="0">
                <a:solidFill>
                  <a:srgbClr val="C00000"/>
                </a:solidFill>
                <a:latin typeface="Bahnschrift Light" panose="020B0502040204020203" pitchFamily="34" charset="0"/>
                <a:ea typeface="Times New Roman" panose="02020603050405020304" pitchFamily="18" charset="0"/>
              </a:rPr>
              <a:t>80% </a:t>
            </a:r>
            <a:r>
              <a:rPr lang="pt-PT" dirty="0">
                <a:solidFill>
                  <a:srgbClr val="000000"/>
                </a:solidFill>
                <a:latin typeface="Bahnschrift Light" panose="020B0502040204020203" pitchFamily="34" charset="0"/>
                <a:ea typeface="Times New Roman" panose="02020603050405020304" pitchFamily="18" charset="0"/>
              </a:rPr>
              <a:t>dos quais estão colocados nos Municípios, nos cuidados primários.</a:t>
            </a:r>
          </a:p>
        </p:txBody>
      </p:sp>
      <p:cxnSp>
        <p:nvCxnSpPr>
          <p:cNvPr id="6" name="Conector de Seta Reta 8">
            <a:extLst>
              <a:ext uri="{FF2B5EF4-FFF2-40B4-BE49-F238E27FC236}">
                <a16:creationId xmlns:a16="http://schemas.microsoft.com/office/drawing/2014/main" id="{C19B9ACB-6130-748E-4E3C-90FA993F2331}"/>
              </a:ext>
            </a:extLst>
          </p:cNvPr>
          <p:cNvCxnSpPr>
            <a:cxnSpLocks/>
          </p:cNvCxnSpPr>
          <p:nvPr/>
        </p:nvCxnSpPr>
        <p:spPr>
          <a:xfrm flipV="1">
            <a:off x="6858001" y="2499326"/>
            <a:ext cx="4838699" cy="1859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Female Profile with solid fill">
            <a:extLst>
              <a:ext uri="{FF2B5EF4-FFF2-40B4-BE49-F238E27FC236}">
                <a16:creationId xmlns:a16="http://schemas.microsoft.com/office/drawing/2014/main" id="{25776A72-80DE-956E-BA07-4A9AC2804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67189" y="5600486"/>
            <a:ext cx="914400" cy="914400"/>
          </a:xfrm>
          <a:prstGeom prst="rect">
            <a:avLst/>
          </a:prstGeom>
        </p:spPr>
      </p:pic>
      <p:pic>
        <p:nvPicPr>
          <p:cNvPr id="12" name="Graphic 11" descr="User with solid fill">
            <a:extLst>
              <a:ext uri="{FF2B5EF4-FFF2-40B4-BE49-F238E27FC236}">
                <a16:creationId xmlns:a16="http://schemas.microsoft.com/office/drawing/2014/main" id="{66E5531F-51D8-04B2-E85F-C05AAD782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5159" y="5602166"/>
            <a:ext cx="914400" cy="914400"/>
          </a:xfrm>
          <a:prstGeom prst="rect">
            <a:avLst/>
          </a:prstGeom>
        </p:spPr>
      </p:pic>
      <p:sp>
        <p:nvSpPr>
          <p:cNvPr id="13" name="CaixaDeTexto 1">
            <a:extLst>
              <a:ext uri="{FF2B5EF4-FFF2-40B4-BE49-F238E27FC236}">
                <a16:creationId xmlns:a16="http://schemas.microsoft.com/office/drawing/2014/main" id="{3364F83E-9C96-5F89-55C1-A1C49F583E77}"/>
              </a:ext>
            </a:extLst>
          </p:cNvPr>
          <p:cNvSpPr txBox="1"/>
          <p:nvPr/>
        </p:nvSpPr>
        <p:spPr>
          <a:xfrm>
            <a:off x="1149158" y="5667446"/>
            <a:ext cx="11326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r>
              <a:rPr lang="pt-PT" sz="5400" b="1" dirty="0">
                <a:solidFill>
                  <a:srgbClr val="0070C0"/>
                </a:solidFill>
                <a:latin typeface="Bahnschrift Light" panose="020B0502040204020203" pitchFamily="34" charset="0"/>
                <a:ea typeface="Times New Roman" panose="02020603050405020304" pitchFamily="18" charset="0"/>
              </a:rPr>
              <a:t>32</a:t>
            </a:r>
            <a:r>
              <a:rPr lang="pt-PT" dirty="0">
                <a:solidFill>
                  <a:srgbClr val="0070C0"/>
                </a:solidFill>
                <a:latin typeface="Bahnschrift Light" panose="020B0502040204020203" pitchFamily="34" charset="0"/>
                <a:ea typeface="Times New Roman" panose="02020603050405020304" pitchFamily="18" charset="0"/>
              </a:rPr>
              <a:t>%</a:t>
            </a:r>
          </a:p>
        </p:txBody>
      </p:sp>
      <p:sp>
        <p:nvSpPr>
          <p:cNvPr id="14" name="CaixaDeTexto 1">
            <a:extLst>
              <a:ext uri="{FF2B5EF4-FFF2-40B4-BE49-F238E27FC236}">
                <a16:creationId xmlns:a16="http://schemas.microsoft.com/office/drawing/2014/main" id="{E2D57219-93CE-EDE1-B7A9-14559D999343}"/>
              </a:ext>
            </a:extLst>
          </p:cNvPr>
          <p:cNvSpPr txBox="1"/>
          <p:nvPr/>
        </p:nvSpPr>
        <p:spPr>
          <a:xfrm>
            <a:off x="3000126" y="5679596"/>
            <a:ext cx="5486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r>
              <a:rPr lang="pt-PT" sz="5400" b="1" dirty="0">
                <a:solidFill>
                  <a:srgbClr val="D86ECC"/>
                </a:solidFill>
                <a:latin typeface="Bahnschrift Light" panose="020B0502040204020203" pitchFamily="34" charset="0"/>
                <a:ea typeface="Times New Roman" panose="02020603050405020304" pitchFamily="18" charset="0"/>
              </a:rPr>
              <a:t>68</a:t>
            </a:r>
            <a:r>
              <a:rPr lang="pt-PT" dirty="0">
                <a:solidFill>
                  <a:srgbClr val="D86ECC"/>
                </a:solidFill>
                <a:latin typeface="Bahnschrift Light" panose="020B0502040204020203" pitchFamily="34" charset="0"/>
                <a:ea typeface="Times New Roman" panose="02020603050405020304" pitchFamily="18" charset="0"/>
              </a:rPr>
              <a:t>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254531-DB7A-F186-8FEF-028A500A1D5B}"/>
              </a:ext>
            </a:extLst>
          </p:cNvPr>
          <p:cNvSpPr txBox="1"/>
          <p:nvPr/>
        </p:nvSpPr>
        <p:spPr>
          <a:xfrm>
            <a:off x="470844" y="5104864"/>
            <a:ext cx="505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Distribuição de Profissionais por Sexo: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E33F2B5-9430-6637-95BA-E48FE2978E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98" y="6376511"/>
            <a:ext cx="453875" cy="453875"/>
          </a:xfrm>
          <a:prstGeom prst="rect">
            <a:avLst/>
          </a:prstGeom>
        </p:spPr>
      </p:pic>
      <p:pic>
        <p:nvPicPr>
          <p:cNvPr id="7" name="Imagem 9">
            <a:extLst>
              <a:ext uri="{FF2B5EF4-FFF2-40B4-BE49-F238E27FC236}">
                <a16:creationId xmlns:a16="http://schemas.microsoft.com/office/drawing/2014/main" id="{17338359-126A-59F3-CEB1-C1EBA2520A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16" y="6458280"/>
            <a:ext cx="1451985" cy="255232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E99B11AD-F5B5-ACC8-0A23-1859C319C0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044B701D-38FC-FD98-6A59-140CA55A9D21}"/>
              </a:ext>
            </a:extLst>
          </p:cNvPr>
          <p:cNvSpPr txBox="1"/>
          <p:nvPr/>
        </p:nvSpPr>
        <p:spPr>
          <a:xfrm>
            <a:off x="11406124" y="6040346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845214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FC149-86D9-1A4A-51EA-16B2E0681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Posição de Conteúdo 2">
            <a:extLst>
              <a:ext uri="{FF2B5EF4-FFF2-40B4-BE49-F238E27FC236}">
                <a16:creationId xmlns:a16="http://schemas.microsoft.com/office/drawing/2014/main" id="{52EBD948-C192-6FAF-728B-000CAC9F2B3B}"/>
              </a:ext>
            </a:extLst>
          </p:cNvPr>
          <p:cNvSpPr txBox="1">
            <a:spLocks/>
          </p:cNvSpPr>
          <p:nvPr/>
        </p:nvSpPr>
        <p:spPr>
          <a:xfrm>
            <a:off x="366770" y="794387"/>
            <a:ext cx="8395490" cy="5615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17" indent="-342917" algn="just" defTabSz="914446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pt-PT" sz="2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74EB3F-43C6-7621-2976-8AFFBDD993FC}"/>
              </a:ext>
            </a:extLst>
          </p:cNvPr>
          <p:cNvSpPr txBox="1"/>
          <p:nvPr/>
        </p:nvSpPr>
        <p:spPr>
          <a:xfrm>
            <a:off x="131731" y="177046"/>
            <a:ext cx="11475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C00000"/>
                </a:solidFill>
                <a:latin typeface="Cambria" panose="02040503050406030204" pitchFamily="18" charset="0"/>
              </a:defRPr>
            </a:lvl1pPr>
          </a:lstStyle>
          <a:p>
            <a:r>
              <a:rPr lang="pt-PT" sz="2800" kern="0" spc="-52" dirty="0">
                <a:latin typeface=""/>
                <a:ea typeface="Cambria" panose="02040503050406030204" pitchFamily="18" charset="0"/>
              </a:rPr>
              <a:t>Programa ambicioso de especialização com financiamento do Banco Mundial</a:t>
            </a:r>
            <a:endParaRPr lang="x-none" sz="2800" kern="0" spc="-52" dirty="0">
              <a:latin typeface=""/>
              <a:ea typeface="Cambria" panose="02040503050406030204" pitchFamily="18" charset="0"/>
            </a:endParaRP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CD04DC68-7303-7978-77F5-4F58D50986FA}"/>
              </a:ext>
            </a:extLst>
          </p:cNvPr>
          <p:cNvSpPr txBox="1">
            <a:spLocks/>
          </p:cNvSpPr>
          <p:nvPr/>
        </p:nvSpPr>
        <p:spPr>
          <a:xfrm>
            <a:off x="732480" y="3844948"/>
            <a:ext cx="6691426" cy="2843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b="1" dirty="0">
                <a:latin typeface="Bahnschrift Light" panose="020B0502040204020203" pitchFamily="34" charset="0"/>
              </a:rPr>
              <a:t>38 mil Profissionais de Saúde</a:t>
            </a:r>
          </a:p>
          <a:p>
            <a:r>
              <a:rPr lang="pt-PT" sz="2000" dirty="0">
                <a:latin typeface="Bahnschrift Light" panose="020B0502040204020203" pitchFamily="34" charset="0"/>
              </a:rPr>
              <a:t>- 3 mil médicos;</a:t>
            </a:r>
          </a:p>
          <a:p>
            <a:r>
              <a:rPr lang="pt-PT" sz="2000" dirty="0">
                <a:latin typeface="Bahnschrift Light" panose="020B0502040204020203" pitchFamily="34" charset="0"/>
              </a:rPr>
              <a:t>- 9 mil enfermeiros;</a:t>
            </a:r>
            <a:endParaRPr lang="pt-PT" sz="2000" dirty="0">
              <a:solidFill>
                <a:srgbClr val="FF0000"/>
              </a:solidFill>
              <a:latin typeface="Bahnschrift Light" panose="020B0502040204020203" pitchFamily="34" charset="0"/>
            </a:endParaRPr>
          </a:p>
          <a:p>
            <a:r>
              <a:rPr lang="pt-PT" sz="2000" dirty="0">
                <a:latin typeface="Bahnschrift Light" panose="020B0502040204020203" pitchFamily="34" charset="0"/>
              </a:rPr>
              <a:t>- 9 mil técnicos de enfermagem;</a:t>
            </a:r>
          </a:p>
          <a:p>
            <a:r>
              <a:rPr lang="pt-PT" sz="2000" dirty="0">
                <a:latin typeface="Bahnschrift Light" panose="020B0502040204020203" pitchFamily="34" charset="0"/>
              </a:rPr>
              <a:t>- 4 mil funcionários do regime gerais;</a:t>
            </a:r>
            <a:endParaRPr lang="pt-PT" sz="2000" dirty="0">
              <a:solidFill>
                <a:srgbClr val="FF0000"/>
              </a:solidFill>
              <a:latin typeface="Bahnschrift Light" panose="020B0502040204020203" pitchFamily="34" charset="0"/>
            </a:endParaRPr>
          </a:p>
          <a:p>
            <a:r>
              <a:rPr lang="pt-PT" sz="2000" dirty="0">
                <a:latin typeface="Bahnschrift Light" panose="020B0502040204020203" pitchFamily="34" charset="0"/>
              </a:rPr>
              <a:t>- 9 mil técnicos de diagnóstico e terapêutica; </a:t>
            </a:r>
          </a:p>
          <a:p>
            <a:r>
              <a:rPr lang="pt-PT" sz="2000" dirty="0">
                <a:latin typeface="Bahnschrift Light" panose="020B0502040204020203" pitchFamily="34" charset="0"/>
              </a:rPr>
              <a:t>- 4 mil técnicos para apoio Hospitalar. </a:t>
            </a:r>
          </a:p>
          <a:p>
            <a:endParaRPr lang="pt-PT" sz="2000" dirty="0">
              <a:latin typeface="Bahnschrift Light" panose="020B0502040204020203" pitchFamily="34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96D0CD55-D451-01D7-2230-4D2E744BE511}"/>
              </a:ext>
            </a:extLst>
          </p:cNvPr>
          <p:cNvSpPr>
            <a:spLocks/>
          </p:cNvSpPr>
          <p:nvPr/>
        </p:nvSpPr>
        <p:spPr bwMode="auto">
          <a:xfrm>
            <a:off x="9338762" y="3695689"/>
            <a:ext cx="1189391" cy="1255589"/>
          </a:xfrm>
          <a:custGeom>
            <a:avLst/>
            <a:gdLst/>
            <a:ahLst/>
            <a:cxnLst>
              <a:cxn ang="0">
                <a:pos x="183" y="789"/>
              </a:cxn>
              <a:cxn ang="0">
                <a:pos x="411" y="816"/>
              </a:cxn>
              <a:cxn ang="0">
                <a:pos x="530" y="981"/>
              </a:cxn>
              <a:cxn ang="0">
                <a:pos x="704" y="1127"/>
              </a:cxn>
              <a:cxn ang="0">
                <a:pos x="640" y="1419"/>
              </a:cxn>
              <a:cxn ang="0">
                <a:pos x="585" y="1694"/>
              </a:cxn>
              <a:cxn ang="0">
                <a:pos x="631" y="1931"/>
              </a:cxn>
              <a:cxn ang="0">
                <a:pos x="695" y="2270"/>
              </a:cxn>
              <a:cxn ang="0">
                <a:pos x="730" y="2653"/>
              </a:cxn>
              <a:cxn ang="0">
                <a:pos x="650" y="3085"/>
              </a:cxn>
              <a:cxn ang="0">
                <a:pos x="959" y="3129"/>
              </a:cxn>
              <a:cxn ang="0">
                <a:pos x="1168" y="3205"/>
              </a:cxn>
              <a:cxn ang="0">
                <a:pos x="1328" y="3334"/>
              </a:cxn>
              <a:cxn ang="0">
                <a:pos x="1427" y="3232"/>
              </a:cxn>
              <a:cxn ang="0">
                <a:pos x="1613" y="3111"/>
              </a:cxn>
              <a:cxn ang="0">
                <a:pos x="1826" y="2925"/>
              </a:cxn>
              <a:cxn ang="0">
                <a:pos x="1955" y="2710"/>
              </a:cxn>
              <a:cxn ang="0">
                <a:pos x="2020" y="2498"/>
              </a:cxn>
              <a:cxn ang="0">
                <a:pos x="2057" y="2306"/>
              </a:cxn>
              <a:cxn ang="0">
                <a:pos x="2148" y="2096"/>
              </a:cxn>
              <a:cxn ang="0">
                <a:pos x="2276" y="1849"/>
              </a:cxn>
              <a:cxn ang="0">
                <a:pos x="2496" y="1566"/>
              </a:cxn>
              <a:cxn ang="0">
                <a:pos x="2743" y="1365"/>
              </a:cxn>
              <a:cxn ang="0">
                <a:pos x="2825" y="1099"/>
              </a:cxn>
              <a:cxn ang="0">
                <a:pos x="2999" y="843"/>
              </a:cxn>
              <a:cxn ang="0">
                <a:pos x="3106" y="595"/>
              </a:cxn>
              <a:cxn ang="0">
                <a:pos x="2891" y="415"/>
              </a:cxn>
              <a:cxn ang="0">
                <a:pos x="2706" y="496"/>
              </a:cxn>
              <a:cxn ang="0">
                <a:pos x="2706" y="688"/>
              </a:cxn>
              <a:cxn ang="0">
                <a:pos x="2441" y="789"/>
              </a:cxn>
              <a:cxn ang="0">
                <a:pos x="2075" y="853"/>
              </a:cxn>
              <a:cxn ang="0">
                <a:pos x="1847" y="834"/>
              </a:cxn>
              <a:cxn ang="0">
                <a:pos x="1682" y="990"/>
              </a:cxn>
              <a:cxn ang="0">
                <a:pos x="1572" y="779"/>
              </a:cxn>
              <a:cxn ang="0">
                <a:pos x="1490" y="569"/>
              </a:cxn>
              <a:cxn ang="0">
                <a:pos x="1463" y="322"/>
              </a:cxn>
              <a:cxn ang="0">
                <a:pos x="1225" y="203"/>
              </a:cxn>
              <a:cxn ang="0">
                <a:pos x="932" y="139"/>
              </a:cxn>
              <a:cxn ang="0">
                <a:pos x="695" y="66"/>
              </a:cxn>
              <a:cxn ang="0">
                <a:pos x="493" y="249"/>
              </a:cxn>
              <a:cxn ang="0">
                <a:pos x="265" y="350"/>
              </a:cxn>
              <a:cxn ang="0">
                <a:pos x="155" y="469"/>
              </a:cxn>
              <a:cxn ang="0">
                <a:pos x="18" y="633"/>
              </a:cxn>
            </a:cxnLst>
            <a:rect l="0" t="0" r="r" b="b"/>
            <a:pathLst>
              <a:path w="3106" h="3388">
                <a:moveTo>
                  <a:pt x="27" y="761"/>
                </a:moveTo>
                <a:lnTo>
                  <a:pt x="119" y="807"/>
                </a:lnTo>
                <a:lnTo>
                  <a:pt x="183" y="789"/>
                </a:lnTo>
                <a:lnTo>
                  <a:pt x="247" y="789"/>
                </a:lnTo>
                <a:lnTo>
                  <a:pt x="329" y="807"/>
                </a:lnTo>
                <a:lnTo>
                  <a:pt x="411" y="816"/>
                </a:lnTo>
                <a:lnTo>
                  <a:pt x="466" y="825"/>
                </a:lnTo>
                <a:lnTo>
                  <a:pt x="484" y="898"/>
                </a:lnTo>
                <a:lnTo>
                  <a:pt x="530" y="981"/>
                </a:lnTo>
                <a:lnTo>
                  <a:pt x="594" y="1054"/>
                </a:lnTo>
                <a:lnTo>
                  <a:pt x="658" y="1081"/>
                </a:lnTo>
                <a:lnTo>
                  <a:pt x="704" y="1127"/>
                </a:lnTo>
                <a:lnTo>
                  <a:pt x="749" y="1200"/>
                </a:lnTo>
                <a:lnTo>
                  <a:pt x="695" y="1310"/>
                </a:lnTo>
                <a:lnTo>
                  <a:pt x="640" y="1419"/>
                </a:lnTo>
                <a:lnTo>
                  <a:pt x="539" y="1502"/>
                </a:lnTo>
                <a:lnTo>
                  <a:pt x="512" y="1593"/>
                </a:lnTo>
                <a:lnTo>
                  <a:pt x="585" y="1694"/>
                </a:lnTo>
                <a:lnTo>
                  <a:pt x="521" y="1794"/>
                </a:lnTo>
                <a:lnTo>
                  <a:pt x="548" y="1904"/>
                </a:lnTo>
                <a:lnTo>
                  <a:pt x="631" y="1931"/>
                </a:lnTo>
                <a:lnTo>
                  <a:pt x="676" y="2023"/>
                </a:lnTo>
                <a:lnTo>
                  <a:pt x="695" y="2142"/>
                </a:lnTo>
                <a:lnTo>
                  <a:pt x="695" y="2270"/>
                </a:lnTo>
                <a:lnTo>
                  <a:pt x="704" y="2398"/>
                </a:lnTo>
                <a:lnTo>
                  <a:pt x="695" y="2536"/>
                </a:lnTo>
                <a:lnTo>
                  <a:pt x="730" y="2653"/>
                </a:lnTo>
                <a:lnTo>
                  <a:pt x="695" y="2802"/>
                </a:lnTo>
                <a:lnTo>
                  <a:pt x="649" y="2913"/>
                </a:lnTo>
                <a:lnTo>
                  <a:pt x="650" y="3085"/>
                </a:lnTo>
                <a:lnTo>
                  <a:pt x="767" y="3093"/>
                </a:lnTo>
                <a:lnTo>
                  <a:pt x="844" y="3082"/>
                </a:lnTo>
                <a:lnTo>
                  <a:pt x="959" y="3129"/>
                </a:lnTo>
                <a:lnTo>
                  <a:pt x="1043" y="3073"/>
                </a:lnTo>
                <a:lnTo>
                  <a:pt x="1124" y="3136"/>
                </a:lnTo>
                <a:lnTo>
                  <a:pt x="1168" y="3205"/>
                </a:lnTo>
                <a:lnTo>
                  <a:pt x="1186" y="3283"/>
                </a:lnTo>
                <a:lnTo>
                  <a:pt x="1261" y="3297"/>
                </a:lnTo>
                <a:lnTo>
                  <a:pt x="1328" y="3334"/>
                </a:lnTo>
                <a:lnTo>
                  <a:pt x="1370" y="3388"/>
                </a:lnTo>
                <a:lnTo>
                  <a:pt x="1427" y="3319"/>
                </a:lnTo>
                <a:lnTo>
                  <a:pt x="1427" y="3232"/>
                </a:lnTo>
                <a:lnTo>
                  <a:pt x="1474" y="3189"/>
                </a:lnTo>
                <a:lnTo>
                  <a:pt x="1516" y="3130"/>
                </a:lnTo>
                <a:lnTo>
                  <a:pt x="1613" y="3111"/>
                </a:lnTo>
                <a:lnTo>
                  <a:pt x="1708" y="3075"/>
                </a:lnTo>
                <a:lnTo>
                  <a:pt x="1805" y="2989"/>
                </a:lnTo>
                <a:lnTo>
                  <a:pt x="1826" y="2925"/>
                </a:lnTo>
                <a:lnTo>
                  <a:pt x="1808" y="2793"/>
                </a:lnTo>
                <a:lnTo>
                  <a:pt x="1883" y="2808"/>
                </a:lnTo>
                <a:lnTo>
                  <a:pt x="1955" y="2710"/>
                </a:lnTo>
                <a:lnTo>
                  <a:pt x="1984" y="2635"/>
                </a:lnTo>
                <a:lnTo>
                  <a:pt x="1947" y="2562"/>
                </a:lnTo>
                <a:lnTo>
                  <a:pt x="2020" y="2498"/>
                </a:lnTo>
                <a:lnTo>
                  <a:pt x="2084" y="2443"/>
                </a:lnTo>
                <a:lnTo>
                  <a:pt x="2075" y="2370"/>
                </a:lnTo>
                <a:lnTo>
                  <a:pt x="2057" y="2306"/>
                </a:lnTo>
                <a:lnTo>
                  <a:pt x="2075" y="2261"/>
                </a:lnTo>
                <a:lnTo>
                  <a:pt x="2148" y="2187"/>
                </a:lnTo>
                <a:lnTo>
                  <a:pt x="2148" y="2096"/>
                </a:lnTo>
                <a:lnTo>
                  <a:pt x="2176" y="2005"/>
                </a:lnTo>
                <a:lnTo>
                  <a:pt x="2267" y="1950"/>
                </a:lnTo>
                <a:lnTo>
                  <a:pt x="2276" y="1849"/>
                </a:lnTo>
                <a:lnTo>
                  <a:pt x="2386" y="1794"/>
                </a:lnTo>
                <a:lnTo>
                  <a:pt x="2404" y="1675"/>
                </a:lnTo>
                <a:lnTo>
                  <a:pt x="2496" y="1566"/>
                </a:lnTo>
                <a:lnTo>
                  <a:pt x="2569" y="1502"/>
                </a:lnTo>
                <a:lnTo>
                  <a:pt x="2660" y="1410"/>
                </a:lnTo>
                <a:lnTo>
                  <a:pt x="2743" y="1365"/>
                </a:lnTo>
                <a:lnTo>
                  <a:pt x="2770" y="1255"/>
                </a:lnTo>
                <a:lnTo>
                  <a:pt x="2779" y="1182"/>
                </a:lnTo>
                <a:lnTo>
                  <a:pt x="2825" y="1099"/>
                </a:lnTo>
                <a:lnTo>
                  <a:pt x="2889" y="999"/>
                </a:lnTo>
                <a:lnTo>
                  <a:pt x="2962" y="898"/>
                </a:lnTo>
                <a:lnTo>
                  <a:pt x="2999" y="843"/>
                </a:lnTo>
                <a:lnTo>
                  <a:pt x="3092" y="769"/>
                </a:lnTo>
                <a:lnTo>
                  <a:pt x="3091" y="688"/>
                </a:lnTo>
                <a:lnTo>
                  <a:pt x="3106" y="595"/>
                </a:lnTo>
                <a:lnTo>
                  <a:pt x="3041" y="544"/>
                </a:lnTo>
                <a:lnTo>
                  <a:pt x="2965" y="516"/>
                </a:lnTo>
                <a:lnTo>
                  <a:pt x="2891" y="415"/>
                </a:lnTo>
                <a:lnTo>
                  <a:pt x="2683" y="283"/>
                </a:lnTo>
                <a:lnTo>
                  <a:pt x="2688" y="405"/>
                </a:lnTo>
                <a:lnTo>
                  <a:pt x="2706" y="496"/>
                </a:lnTo>
                <a:lnTo>
                  <a:pt x="2706" y="569"/>
                </a:lnTo>
                <a:lnTo>
                  <a:pt x="2770" y="642"/>
                </a:lnTo>
                <a:lnTo>
                  <a:pt x="2706" y="688"/>
                </a:lnTo>
                <a:lnTo>
                  <a:pt x="2605" y="706"/>
                </a:lnTo>
                <a:lnTo>
                  <a:pt x="2505" y="734"/>
                </a:lnTo>
                <a:lnTo>
                  <a:pt x="2441" y="789"/>
                </a:lnTo>
                <a:lnTo>
                  <a:pt x="2349" y="825"/>
                </a:lnTo>
                <a:lnTo>
                  <a:pt x="2185" y="816"/>
                </a:lnTo>
                <a:lnTo>
                  <a:pt x="2075" y="853"/>
                </a:lnTo>
                <a:lnTo>
                  <a:pt x="1947" y="789"/>
                </a:lnTo>
                <a:lnTo>
                  <a:pt x="1865" y="725"/>
                </a:lnTo>
                <a:lnTo>
                  <a:pt x="1847" y="834"/>
                </a:lnTo>
                <a:lnTo>
                  <a:pt x="1837" y="889"/>
                </a:lnTo>
                <a:lnTo>
                  <a:pt x="1783" y="944"/>
                </a:lnTo>
                <a:lnTo>
                  <a:pt x="1682" y="990"/>
                </a:lnTo>
                <a:lnTo>
                  <a:pt x="1581" y="935"/>
                </a:lnTo>
                <a:lnTo>
                  <a:pt x="1581" y="862"/>
                </a:lnTo>
                <a:lnTo>
                  <a:pt x="1572" y="779"/>
                </a:lnTo>
                <a:lnTo>
                  <a:pt x="1600" y="679"/>
                </a:lnTo>
                <a:lnTo>
                  <a:pt x="1572" y="615"/>
                </a:lnTo>
                <a:lnTo>
                  <a:pt x="1490" y="569"/>
                </a:lnTo>
                <a:lnTo>
                  <a:pt x="1508" y="505"/>
                </a:lnTo>
                <a:lnTo>
                  <a:pt x="1508" y="405"/>
                </a:lnTo>
                <a:lnTo>
                  <a:pt x="1463" y="322"/>
                </a:lnTo>
                <a:lnTo>
                  <a:pt x="1399" y="277"/>
                </a:lnTo>
                <a:lnTo>
                  <a:pt x="1325" y="258"/>
                </a:lnTo>
                <a:lnTo>
                  <a:pt x="1225" y="203"/>
                </a:lnTo>
                <a:lnTo>
                  <a:pt x="1133" y="194"/>
                </a:lnTo>
                <a:lnTo>
                  <a:pt x="1005" y="139"/>
                </a:lnTo>
                <a:lnTo>
                  <a:pt x="932" y="139"/>
                </a:lnTo>
                <a:lnTo>
                  <a:pt x="832" y="85"/>
                </a:lnTo>
                <a:lnTo>
                  <a:pt x="748" y="0"/>
                </a:lnTo>
                <a:lnTo>
                  <a:pt x="695" y="66"/>
                </a:lnTo>
                <a:lnTo>
                  <a:pt x="631" y="149"/>
                </a:lnTo>
                <a:lnTo>
                  <a:pt x="539" y="176"/>
                </a:lnTo>
                <a:lnTo>
                  <a:pt x="493" y="249"/>
                </a:lnTo>
                <a:lnTo>
                  <a:pt x="420" y="322"/>
                </a:lnTo>
                <a:lnTo>
                  <a:pt x="356" y="377"/>
                </a:lnTo>
                <a:lnTo>
                  <a:pt x="265" y="350"/>
                </a:lnTo>
                <a:lnTo>
                  <a:pt x="173" y="368"/>
                </a:lnTo>
                <a:lnTo>
                  <a:pt x="164" y="405"/>
                </a:lnTo>
                <a:lnTo>
                  <a:pt x="155" y="469"/>
                </a:lnTo>
                <a:lnTo>
                  <a:pt x="91" y="505"/>
                </a:lnTo>
                <a:lnTo>
                  <a:pt x="45" y="560"/>
                </a:lnTo>
                <a:lnTo>
                  <a:pt x="18" y="633"/>
                </a:lnTo>
                <a:lnTo>
                  <a:pt x="0" y="706"/>
                </a:lnTo>
                <a:lnTo>
                  <a:pt x="27" y="761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424C99E3-5F80-9663-D071-0D22311705E5}"/>
              </a:ext>
            </a:extLst>
          </p:cNvPr>
          <p:cNvSpPr>
            <a:spLocks/>
          </p:cNvSpPr>
          <p:nvPr/>
        </p:nvSpPr>
        <p:spPr bwMode="auto">
          <a:xfrm>
            <a:off x="10283842" y="2919656"/>
            <a:ext cx="1323418" cy="1068436"/>
          </a:xfrm>
          <a:custGeom>
            <a:avLst/>
            <a:gdLst/>
            <a:ahLst/>
            <a:cxnLst>
              <a:cxn ang="0">
                <a:pos x="46" y="2023"/>
              </a:cxn>
              <a:cxn ang="0">
                <a:pos x="101" y="2179"/>
              </a:cxn>
              <a:cxn ang="0">
                <a:pos x="211" y="2371"/>
              </a:cxn>
              <a:cxn ang="0">
                <a:pos x="421" y="2508"/>
              </a:cxn>
              <a:cxn ang="0">
                <a:pos x="567" y="2636"/>
              </a:cxn>
              <a:cxn ang="0">
                <a:pos x="622" y="2782"/>
              </a:cxn>
              <a:cxn ang="0">
                <a:pos x="741" y="2828"/>
              </a:cxn>
              <a:cxn ang="0">
                <a:pos x="933" y="2736"/>
              </a:cxn>
              <a:cxn ang="0">
                <a:pos x="1107" y="2727"/>
              </a:cxn>
              <a:cxn ang="0">
                <a:pos x="1326" y="2681"/>
              </a:cxn>
              <a:cxn ang="0">
                <a:pos x="1509" y="2645"/>
              </a:cxn>
              <a:cxn ang="0">
                <a:pos x="1737" y="2718"/>
              </a:cxn>
              <a:cxn ang="0">
                <a:pos x="1948" y="2846"/>
              </a:cxn>
              <a:cxn ang="0">
                <a:pos x="2249" y="2855"/>
              </a:cxn>
              <a:cxn ang="0">
                <a:pos x="2451" y="2745"/>
              </a:cxn>
              <a:cxn ang="0">
                <a:pos x="2615" y="2627"/>
              </a:cxn>
              <a:cxn ang="0">
                <a:pos x="2844" y="2599"/>
              </a:cxn>
              <a:cxn ang="0">
                <a:pos x="2825" y="2471"/>
              </a:cxn>
              <a:cxn ang="0">
                <a:pos x="2908" y="2325"/>
              </a:cxn>
              <a:cxn ang="0">
                <a:pos x="2935" y="2169"/>
              </a:cxn>
              <a:cxn ang="0">
                <a:pos x="3145" y="2124"/>
              </a:cxn>
              <a:cxn ang="0">
                <a:pos x="3301" y="2160"/>
              </a:cxn>
              <a:cxn ang="0">
                <a:pos x="3434" y="2100"/>
              </a:cxn>
              <a:cxn ang="0">
                <a:pos x="3422" y="1920"/>
              </a:cxn>
              <a:cxn ang="0">
                <a:pos x="3347" y="1722"/>
              </a:cxn>
              <a:cxn ang="0">
                <a:pos x="3321" y="1503"/>
              </a:cxn>
              <a:cxn ang="0">
                <a:pos x="3099" y="1281"/>
              </a:cxn>
              <a:cxn ang="0">
                <a:pos x="3000" y="1054"/>
              </a:cxn>
              <a:cxn ang="0">
                <a:pos x="3063" y="835"/>
              </a:cxn>
              <a:cxn ang="0">
                <a:pos x="3045" y="600"/>
              </a:cxn>
              <a:cxn ang="0">
                <a:pos x="3137" y="126"/>
              </a:cxn>
              <a:cxn ang="0">
                <a:pos x="2999" y="85"/>
              </a:cxn>
              <a:cxn ang="0">
                <a:pos x="2844" y="167"/>
              </a:cxn>
              <a:cxn ang="0">
                <a:pos x="2652" y="240"/>
              </a:cxn>
              <a:cxn ang="0">
                <a:pos x="2441" y="213"/>
              </a:cxn>
              <a:cxn ang="0">
                <a:pos x="2240" y="286"/>
              </a:cxn>
              <a:cxn ang="0">
                <a:pos x="2067" y="432"/>
              </a:cxn>
              <a:cxn ang="0">
                <a:pos x="1975" y="615"/>
              </a:cxn>
              <a:cxn ang="0">
                <a:pos x="1783" y="688"/>
              </a:cxn>
              <a:cxn ang="0">
                <a:pos x="1683" y="816"/>
              </a:cxn>
              <a:cxn ang="0">
                <a:pos x="1491" y="899"/>
              </a:cxn>
              <a:cxn ang="0">
                <a:pos x="1353" y="1036"/>
              </a:cxn>
              <a:cxn ang="0">
                <a:pos x="1326" y="1237"/>
              </a:cxn>
              <a:cxn ang="0">
                <a:pos x="1253" y="1392"/>
              </a:cxn>
              <a:cxn ang="0">
                <a:pos x="1043" y="1465"/>
              </a:cxn>
              <a:cxn ang="0">
                <a:pos x="860" y="1520"/>
              </a:cxn>
              <a:cxn ang="0">
                <a:pos x="677" y="1621"/>
              </a:cxn>
              <a:cxn ang="0">
                <a:pos x="476" y="1767"/>
              </a:cxn>
              <a:cxn ang="0">
                <a:pos x="275" y="1831"/>
              </a:cxn>
              <a:cxn ang="0">
                <a:pos x="110" y="1913"/>
              </a:cxn>
            </a:cxnLst>
            <a:rect l="0" t="0" r="r" b="b"/>
            <a:pathLst>
              <a:path w="3456" h="2883">
                <a:moveTo>
                  <a:pt x="0" y="1913"/>
                </a:moveTo>
                <a:lnTo>
                  <a:pt x="46" y="2023"/>
                </a:lnTo>
                <a:lnTo>
                  <a:pt x="119" y="2078"/>
                </a:lnTo>
                <a:lnTo>
                  <a:pt x="101" y="2179"/>
                </a:lnTo>
                <a:lnTo>
                  <a:pt x="119" y="2279"/>
                </a:lnTo>
                <a:lnTo>
                  <a:pt x="211" y="2371"/>
                </a:lnTo>
                <a:lnTo>
                  <a:pt x="320" y="2444"/>
                </a:lnTo>
                <a:lnTo>
                  <a:pt x="421" y="2508"/>
                </a:lnTo>
                <a:lnTo>
                  <a:pt x="494" y="2608"/>
                </a:lnTo>
                <a:lnTo>
                  <a:pt x="567" y="2636"/>
                </a:lnTo>
                <a:lnTo>
                  <a:pt x="640" y="2691"/>
                </a:lnTo>
                <a:lnTo>
                  <a:pt x="622" y="2782"/>
                </a:lnTo>
                <a:lnTo>
                  <a:pt x="622" y="2864"/>
                </a:lnTo>
                <a:lnTo>
                  <a:pt x="741" y="2828"/>
                </a:lnTo>
                <a:lnTo>
                  <a:pt x="841" y="2791"/>
                </a:lnTo>
                <a:lnTo>
                  <a:pt x="933" y="2736"/>
                </a:lnTo>
                <a:lnTo>
                  <a:pt x="997" y="2700"/>
                </a:lnTo>
                <a:lnTo>
                  <a:pt x="1107" y="2727"/>
                </a:lnTo>
                <a:lnTo>
                  <a:pt x="1216" y="2672"/>
                </a:lnTo>
                <a:lnTo>
                  <a:pt x="1326" y="2681"/>
                </a:lnTo>
                <a:lnTo>
                  <a:pt x="1390" y="2745"/>
                </a:lnTo>
                <a:lnTo>
                  <a:pt x="1509" y="2645"/>
                </a:lnTo>
                <a:lnTo>
                  <a:pt x="1619" y="2681"/>
                </a:lnTo>
                <a:lnTo>
                  <a:pt x="1737" y="2718"/>
                </a:lnTo>
                <a:lnTo>
                  <a:pt x="1847" y="2773"/>
                </a:lnTo>
                <a:lnTo>
                  <a:pt x="1948" y="2846"/>
                </a:lnTo>
                <a:lnTo>
                  <a:pt x="2121" y="2883"/>
                </a:lnTo>
                <a:lnTo>
                  <a:pt x="2249" y="2855"/>
                </a:lnTo>
                <a:lnTo>
                  <a:pt x="2377" y="2800"/>
                </a:lnTo>
                <a:lnTo>
                  <a:pt x="2451" y="2745"/>
                </a:lnTo>
                <a:lnTo>
                  <a:pt x="2533" y="2691"/>
                </a:lnTo>
                <a:lnTo>
                  <a:pt x="2615" y="2627"/>
                </a:lnTo>
                <a:lnTo>
                  <a:pt x="2716" y="2627"/>
                </a:lnTo>
                <a:lnTo>
                  <a:pt x="2844" y="2599"/>
                </a:lnTo>
                <a:lnTo>
                  <a:pt x="2825" y="2544"/>
                </a:lnTo>
                <a:lnTo>
                  <a:pt x="2825" y="2471"/>
                </a:lnTo>
                <a:lnTo>
                  <a:pt x="2816" y="2389"/>
                </a:lnTo>
                <a:lnTo>
                  <a:pt x="2908" y="2325"/>
                </a:lnTo>
                <a:lnTo>
                  <a:pt x="2935" y="2243"/>
                </a:lnTo>
                <a:lnTo>
                  <a:pt x="2935" y="2169"/>
                </a:lnTo>
                <a:lnTo>
                  <a:pt x="3017" y="2105"/>
                </a:lnTo>
                <a:lnTo>
                  <a:pt x="3145" y="2124"/>
                </a:lnTo>
                <a:lnTo>
                  <a:pt x="3228" y="2078"/>
                </a:lnTo>
                <a:lnTo>
                  <a:pt x="3301" y="2160"/>
                </a:lnTo>
                <a:lnTo>
                  <a:pt x="3456" y="2151"/>
                </a:lnTo>
                <a:lnTo>
                  <a:pt x="3434" y="2100"/>
                </a:lnTo>
                <a:lnTo>
                  <a:pt x="3401" y="1998"/>
                </a:lnTo>
                <a:lnTo>
                  <a:pt x="3422" y="1920"/>
                </a:lnTo>
                <a:lnTo>
                  <a:pt x="3398" y="1840"/>
                </a:lnTo>
                <a:lnTo>
                  <a:pt x="3347" y="1722"/>
                </a:lnTo>
                <a:lnTo>
                  <a:pt x="3338" y="1611"/>
                </a:lnTo>
                <a:lnTo>
                  <a:pt x="3321" y="1503"/>
                </a:lnTo>
                <a:lnTo>
                  <a:pt x="3144" y="1362"/>
                </a:lnTo>
                <a:lnTo>
                  <a:pt x="3099" y="1281"/>
                </a:lnTo>
                <a:lnTo>
                  <a:pt x="3035" y="1197"/>
                </a:lnTo>
                <a:lnTo>
                  <a:pt x="3000" y="1054"/>
                </a:lnTo>
                <a:lnTo>
                  <a:pt x="2997" y="943"/>
                </a:lnTo>
                <a:lnTo>
                  <a:pt x="3063" y="835"/>
                </a:lnTo>
                <a:lnTo>
                  <a:pt x="3018" y="735"/>
                </a:lnTo>
                <a:lnTo>
                  <a:pt x="3045" y="600"/>
                </a:lnTo>
                <a:lnTo>
                  <a:pt x="3093" y="441"/>
                </a:lnTo>
                <a:lnTo>
                  <a:pt x="3137" y="126"/>
                </a:lnTo>
                <a:lnTo>
                  <a:pt x="3126" y="0"/>
                </a:lnTo>
                <a:lnTo>
                  <a:pt x="2999" y="85"/>
                </a:lnTo>
                <a:lnTo>
                  <a:pt x="2935" y="131"/>
                </a:lnTo>
                <a:lnTo>
                  <a:pt x="2844" y="167"/>
                </a:lnTo>
                <a:lnTo>
                  <a:pt x="2761" y="195"/>
                </a:lnTo>
                <a:lnTo>
                  <a:pt x="2652" y="240"/>
                </a:lnTo>
                <a:lnTo>
                  <a:pt x="2542" y="222"/>
                </a:lnTo>
                <a:lnTo>
                  <a:pt x="2441" y="213"/>
                </a:lnTo>
                <a:lnTo>
                  <a:pt x="2341" y="259"/>
                </a:lnTo>
                <a:lnTo>
                  <a:pt x="2240" y="286"/>
                </a:lnTo>
                <a:lnTo>
                  <a:pt x="2158" y="359"/>
                </a:lnTo>
                <a:lnTo>
                  <a:pt x="2067" y="432"/>
                </a:lnTo>
                <a:lnTo>
                  <a:pt x="2021" y="533"/>
                </a:lnTo>
                <a:lnTo>
                  <a:pt x="1975" y="615"/>
                </a:lnTo>
                <a:lnTo>
                  <a:pt x="1865" y="643"/>
                </a:lnTo>
                <a:lnTo>
                  <a:pt x="1783" y="688"/>
                </a:lnTo>
                <a:lnTo>
                  <a:pt x="1710" y="725"/>
                </a:lnTo>
                <a:lnTo>
                  <a:pt x="1683" y="816"/>
                </a:lnTo>
                <a:lnTo>
                  <a:pt x="1609" y="862"/>
                </a:lnTo>
                <a:lnTo>
                  <a:pt x="1491" y="899"/>
                </a:lnTo>
                <a:lnTo>
                  <a:pt x="1417" y="963"/>
                </a:lnTo>
                <a:lnTo>
                  <a:pt x="1353" y="1036"/>
                </a:lnTo>
                <a:lnTo>
                  <a:pt x="1335" y="1127"/>
                </a:lnTo>
                <a:lnTo>
                  <a:pt x="1326" y="1237"/>
                </a:lnTo>
                <a:lnTo>
                  <a:pt x="1289" y="1310"/>
                </a:lnTo>
                <a:lnTo>
                  <a:pt x="1253" y="1392"/>
                </a:lnTo>
                <a:lnTo>
                  <a:pt x="1152" y="1456"/>
                </a:lnTo>
                <a:lnTo>
                  <a:pt x="1043" y="1465"/>
                </a:lnTo>
                <a:lnTo>
                  <a:pt x="942" y="1520"/>
                </a:lnTo>
                <a:lnTo>
                  <a:pt x="860" y="1520"/>
                </a:lnTo>
                <a:lnTo>
                  <a:pt x="787" y="1575"/>
                </a:lnTo>
                <a:lnTo>
                  <a:pt x="677" y="1621"/>
                </a:lnTo>
                <a:lnTo>
                  <a:pt x="585" y="1703"/>
                </a:lnTo>
                <a:lnTo>
                  <a:pt x="476" y="1767"/>
                </a:lnTo>
                <a:lnTo>
                  <a:pt x="339" y="1767"/>
                </a:lnTo>
                <a:lnTo>
                  <a:pt x="275" y="1831"/>
                </a:lnTo>
                <a:lnTo>
                  <a:pt x="201" y="1877"/>
                </a:lnTo>
                <a:lnTo>
                  <a:pt x="110" y="1913"/>
                </a:lnTo>
                <a:lnTo>
                  <a:pt x="0" y="1913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D46FCA5E-BECF-4612-3CB4-C0BD94DCFAA9}"/>
              </a:ext>
            </a:extLst>
          </p:cNvPr>
          <p:cNvSpPr>
            <a:spLocks/>
          </p:cNvSpPr>
          <p:nvPr/>
        </p:nvSpPr>
        <p:spPr bwMode="auto">
          <a:xfrm>
            <a:off x="8480992" y="5224781"/>
            <a:ext cx="1427958" cy="799381"/>
          </a:xfrm>
          <a:custGeom>
            <a:avLst/>
            <a:gdLst/>
            <a:ahLst/>
            <a:cxnLst>
              <a:cxn ang="0">
                <a:pos x="237" y="1133"/>
              </a:cxn>
              <a:cxn ang="0">
                <a:pos x="91" y="1243"/>
              </a:cxn>
              <a:cxn ang="0">
                <a:pos x="109" y="1371"/>
              </a:cxn>
              <a:cxn ang="0">
                <a:pos x="0" y="1444"/>
              </a:cxn>
              <a:cxn ang="0">
                <a:pos x="73" y="1545"/>
              </a:cxn>
              <a:cxn ang="0">
                <a:pos x="155" y="1609"/>
              </a:cxn>
              <a:cxn ang="0">
                <a:pos x="237" y="1746"/>
              </a:cxn>
              <a:cxn ang="0">
                <a:pos x="393" y="1828"/>
              </a:cxn>
              <a:cxn ang="0">
                <a:pos x="448" y="1938"/>
              </a:cxn>
              <a:cxn ang="0">
                <a:pos x="649" y="2002"/>
              </a:cxn>
              <a:cxn ang="0">
                <a:pos x="722" y="2084"/>
              </a:cxn>
              <a:cxn ang="0">
                <a:pos x="896" y="2130"/>
              </a:cxn>
              <a:cxn ang="0">
                <a:pos x="1216" y="2093"/>
              </a:cxn>
              <a:cxn ang="0">
                <a:pos x="3622" y="1839"/>
              </a:cxn>
              <a:cxn ang="0">
                <a:pos x="3574" y="1448"/>
              </a:cxn>
              <a:cxn ang="0">
                <a:pos x="3729" y="1065"/>
              </a:cxn>
              <a:cxn ang="0">
                <a:pos x="3646" y="638"/>
              </a:cxn>
              <a:cxn ang="0">
                <a:pos x="3484" y="365"/>
              </a:cxn>
              <a:cxn ang="0">
                <a:pos x="3252" y="188"/>
              </a:cxn>
              <a:cxn ang="0">
                <a:pos x="3063" y="0"/>
              </a:cxn>
              <a:cxn ang="0">
                <a:pos x="2907" y="18"/>
              </a:cxn>
              <a:cxn ang="0">
                <a:pos x="2788" y="128"/>
              </a:cxn>
              <a:cxn ang="0">
                <a:pos x="2587" y="192"/>
              </a:cxn>
              <a:cxn ang="0">
                <a:pos x="2377" y="192"/>
              </a:cxn>
              <a:cxn ang="0">
                <a:pos x="2157" y="311"/>
              </a:cxn>
              <a:cxn ang="0">
                <a:pos x="1984" y="448"/>
              </a:cxn>
              <a:cxn ang="0">
                <a:pos x="1920" y="621"/>
              </a:cxn>
              <a:cxn ang="0">
                <a:pos x="1837" y="759"/>
              </a:cxn>
              <a:cxn ang="0">
                <a:pos x="1764" y="841"/>
              </a:cxn>
              <a:cxn ang="0">
                <a:pos x="1636" y="795"/>
              </a:cxn>
              <a:cxn ang="0">
                <a:pos x="1527" y="731"/>
              </a:cxn>
              <a:cxn ang="0">
                <a:pos x="1325" y="695"/>
              </a:cxn>
              <a:cxn ang="0">
                <a:pos x="1161" y="759"/>
              </a:cxn>
              <a:cxn ang="0">
                <a:pos x="1033" y="877"/>
              </a:cxn>
              <a:cxn ang="0">
                <a:pos x="850" y="951"/>
              </a:cxn>
              <a:cxn ang="0">
                <a:pos x="731" y="987"/>
              </a:cxn>
              <a:cxn ang="0">
                <a:pos x="631" y="1005"/>
              </a:cxn>
              <a:cxn ang="0">
                <a:pos x="567" y="1124"/>
              </a:cxn>
              <a:cxn ang="0">
                <a:pos x="384" y="1143"/>
              </a:cxn>
            </a:cxnLst>
            <a:rect l="0" t="0" r="r" b="b"/>
            <a:pathLst>
              <a:path w="3729" h="2157">
                <a:moveTo>
                  <a:pt x="320" y="1097"/>
                </a:moveTo>
                <a:lnTo>
                  <a:pt x="237" y="1133"/>
                </a:lnTo>
                <a:lnTo>
                  <a:pt x="164" y="1207"/>
                </a:lnTo>
                <a:lnTo>
                  <a:pt x="91" y="1243"/>
                </a:lnTo>
                <a:lnTo>
                  <a:pt x="109" y="1298"/>
                </a:lnTo>
                <a:lnTo>
                  <a:pt x="109" y="1371"/>
                </a:lnTo>
                <a:lnTo>
                  <a:pt x="55" y="1389"/>
                </a:lnTo>
                <a:lnTo>
                  <a:pt x="0" y="1444"/>
                </a:lnTo>
                <a:lnTo>
                  <a:pt x="27" y="1517"/>
                </a:lnTo>
                <a:lnTo>
                  <a:pt x="73" y="1545"/>
                </a:lnTo>
                <a:lnTo>
                  <a:pt x="137" y="1572"/>
                </a:lnTo>
                <a:lnTo>
                  <a:pt x="155" y="1609"/>
                </a:lnTo>
                <a:lnTo>
                  <a:pt x="183" y="1655"/>
                </a:lnTo>
                <a:lnTo>
                  <a:pt x="237" y="1746"/>
                </a:lnTo>
                <a:lnTo>
                  <a:pt x="329" y="1773"/>
                </a:lnTo>
                <a:lnTo>
                  <a:pt x="393" y="1828"/>
                </a:lnTo>
                <a:lnTo>
                  <a:pt x="411" y="1892"/>
                </a:lnTo>
                <a:lnTo>
                  <a:pt x="448" y="1938"/>
                </a:lnTo>
                <a:lnTo>
                  <a:pt x="539" y="1965"/>
                </a:lnTo>
                <a:lnTo>
                  <a:pt x="649" y="2002"/>
                </a:lnTo>
                <a:lnTo>
                  <a:pt x="676" y="2039"/>
                </a:lnTo>
                <a:lnTo>
                  <a:pt x="722" y="2084"/>
                </a:lnTo>
                <a:lnTo>
                  <a:pt x="777" y="2157"/>
                </a:lnTo>
                <a:lnTo>
                  <a:pt x="896" y="2130"/>
                </a:lnTo>
                <a:lnTo>
                  <a:pt x="1042" y="2093"/>
                </a:lnTo>
                <a:lnTo>
                  <a:pt x="1216" y="2093"/>
                </a:lnTo>
                <a:lnTo>
                  <a:pt x="3667" y="2067"/>
                </a:lnTo>
                <a:lnTo>
                  <a:pt x="3622" y="1839"/>
                </a:lnTo>
                <a:lnTo>
                  <a:pt x="3565" y="1622"/>
                </a:lnTo>
                <a:lnTo>
                  <a:pt x="3574" y="1448"/>
                </a:lnTo>
                <a:lnTo>
                  <a:pt x="3661" y="1256"/>
                </a:lnTo>
                <a:lnTo>
                  <a:pt x="3729" y="1065"/>
                </a:lnTo>
                <a:lnTo>
                  <a:pt x="3703" y="722"/>
                </a:lnTo>
                <a:lnTo>
                  <a:pt x="3646" y="638"/>
                </a:lnTo>
                <a:lnTo>
                  <a:pt x="3573" y="507"/>
                </a:lnTo>
                <a:lnTo>
                  <a:pt x="3484" y="365"/>
                </a:lnTo>
                <a:lnTo>
                  <a:pt x="3349" y="278"/>
                </a:lnTo>
                <a:lnTo>
                  <a:pt x="3252" y="188"/>
                </a:lnTo>
                <a:lnTo>
                  <a:pt x="3163" y="26"/>
                </a:lnTo>
                <a:lnTo>
                  <a:pt x="3063" y="0"/>
                </a:lnTo>
                <a:lnTo>
                  <a:pt x="2962" y="27"/>
                </a:lnTo>
                <a:lnTo>
                  <a:pt x="2907" y="18"/>
                </a:lnTo>
                <a:lnTo>
                  <a:pt x="2807" y="64"/>
                </a:lnTo>
                <a:lnTo>
                  <a:pt x="2788" y="128"/>
                </a:lnTo>
                <a:lnTo>
                  <a:pt x="2669" y="173"/>
                </a:lnTo>
                <a:lnTo>
                  <a:pt x="2587" y="192"/>
                </a:lnTo>
                <a:lnTo>
                  <a:pt x="2505" y="210"/>
                </a:lnTo>
                <a:lnTo>
                  <a:pt x="2377" y="192"/>
                </a:lnTo>
                <a:lnTo>
                  <a:pt x="2221" y="247"/>
                </a:lnTo>
                <a:lnTo>
                  <a:pt x="2157" y="311"/>
                </a:lnTo>
                <a:lnTo>
                  <a:pt x="2048" y="393"/>
                </a:lnTo>
                <a:lnTo>
                  <a:pt x="1984" y="448"/>
                </a:lnTo>
                <a:lnTo>
                  <a:pt x="1965" y="539"/>
                </a:lnTo>
                <a:lnTo>
                  <a:pt x="1920" y="621"/>
                </a:lnTo>
                <a:lnTo>
                  <a:pt x="1883" y="676"/>
                </a:lnTo>
                <a:lnTo>
                  <a:pt x="1837" y="759"/>
                </a:lnTo>
                <a:lnTo>
                  <a:pt x="1819" y="832"/>
                </a:lnTo>
                <a:lnTo>
                  <a:pt x="1764" y="841"/>
                </a:lnTo>
                <a:lnTo>
                  <a:pt x="1682" y="850"/>
                </a:lnTo>
                <a:lnTo>
                  <a:pt x="1636" y="795"/>
                </a:lnTo>
                <a:lnTo>
                  <a:pt x="1600" y="740"/>
                </a:lnTo>
                <a:lnTo>
                  <a:pt x="1527" y="731"/>
                </a:lnTo>
                <a:lnTo>
                  <a:pt x="1435" y="685"/>
                </a:lnTo>
                <a:lnTo>
                  <a:pt x="1325" y="695"/>
                </a:lnTo>
                <a:lnTo>
                  <a:pt x="1225" y="713"/>
                </a:lnTo>
                <a:lnTo>
                  <a:pt x="1161" y="759"/>
                </a:lnTo>
                <a:lnTo>
                  <a:pt x="1097" y="832"/>
                </a:lnTo>
                <a:lnTo>
                  <a:pt x="1033" y="877"/>
                </a:lnTo>
                <a:lnTo>
                  <a:pt x="923" y="905"/>
                </a:lnTo>
                <a:lnTo>
                  <a:pt x="850" y="951"/>
                </a:lnTo>
                <a:lnTo>
                  <a:pt x="786" y="996"/>
                </a:lnTo>
                <a:lnTo>
                  <a:pt x="731" y="987"/>
                </a:lnTo>
                <a:lnTo>
                  <a:pt x="667" y="951"/>
                </a:lnTo>
                <a:lnTo>
                  <a:pt x="631" y="1005"/>
                </a:lnTo>
                <a:lnTo>
                  <a:pt x="612" y="1060"/>
                </a:lnTo>
                <a:lnTo>
                  <a:pt x="567" y="1124"/>
                </a:lnTo>
                <a:lnTo>
                  <a:pt x="475" y="1133"/>
                </a:lnTo>
                <a:lnTo>
                  <a:pt x="384" y="1143"/>
                </a:lnTo>
                <a:lnTo>
                  <a:pt x="320" y="1097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270A9842-3A17-873F-3305-161F3FFD1D2E}"/>
              </a:ext>
            </a:extLst>
          </p:cNvPr>
          <p:cNvSpPr>
            <a:spLocks/>
          </p:cNvSpPr>
          <p:nvPr/>
        </p:nvSpPr>
        <p:spPr bwMode="auto">
          <a:xfrm>
            <a:off x="9587287" y="4699640"/>
            <a:ext cx="2331683" cy="1504260"/>
          </a:xfrm>
          <a:custGeom>
            <a:avLst/>
            <a:gdLst/>
            <a:ahLst/>
            <a:cxnLst>
              <a:cxn ang="0">
                <a:pos x="27" y="704"/>
              </a:cxn>
              <a:cxn ang="0">
                <a:pos x="119" y="1042"/>
              </a:cxn>
              <a:cxn ang="0">
                <a:pos x="210" y="1334"/>
              </a:cxn>
              <a:cxn ang="0">
                <a:pos x="366" y="1609"/>
              </a:cxn>
              <a:cxn ang="0">
                <a:pos x="686" y="1929"/>
              </a:cxn>
              <a:cxn ang="0">
                <a:pos x="841" y="2486"/>
              </a:cxn>
              <a:cxn ang="0">
                <a:pos x="676" y="3035"/>
              </a:cxn>
              <a:cxn ang="0">
                <a:pos x="969" y="3483"/>
              </a:cxn>
              <a:cxn ang="0">
                <a:pos x="1545" y="3474"/>
              </a:cxn>
              <a:cxn ang="0">
                <a:pos x="1838" y="3611"/>
              </a:cxn>
              <a:cxn ang="0">
                <a:pos x="2084" y="3803"/>
              </a:cxn>
              <a:cxn ang="0">
                <a:pos x="2359" y="3858"/>
              </a:cxn>
              <a:cxn ang="0">
                <a:pos x="2660" y="3904"/>
              </a:cxn>
              <a:cxn ang="0">
                <a:pos x="2926" y="3894"/>
              </a:cxn>
              <a:cxn ang="0">
                <a:pos x="3328" y="3894"/>
              </a:cxn>
              <a:cxn ang="0">
                <a:pos x="3556" y="3986"/>
              </a:cxn>
              <a:cxn ang="0">
                <a:pos x="3758" y="4059"/>
              </a:cxn>
              <a:cxn ang="0">
                <a:pos x="3977" y="3995"/>
              </a:cxn>
              <a:cxn ang="0">
                <a:pos x="4306" y="4022"/>
              </a:cxn>
              <a:cxn ang="0">
                <a:pos x="5211" y="3885"/>
              </a:cxn>
              <a:cxn ang="0">
                <a:pos x="5815" y="3565"/>
              </a:cxn>
              <a:cxn ang="0">
                <a:pos x="5330" y="2989"/>
              </a:cxn>
              <a:cxn ang="0">
                <a:pos x="4946" y="2550"/>
              </a:cxn>
              <a:cxn ang="0">
                <a:pos x="4681" y="2267"/>
              </a:cxn>
              <a:cxn ang="0">
                <a:pos x="4452" y="1901"/>
              </a:cxn>
              <a:cxn ang="0">
                <a:pos x="4270" y="1609"/>
              </a:cxn>
              <a:cxn ang="0">
                <a:pos x="3822" y="1298"/>
              </a:cxn>
              <a:cxn ang="0">
                <a:pos x="3474" y="1289"/>
              </a:cxn>
              <a:cxn ang="0">
                <a:pos x="3081" y="1124"/>
              </a:cxn>
              <a:cxn ang="0">
                <a:pos x="2825" y="841"/>
              </a:cxn>
              <a:cxn ang="0">
                <a:pos x="2560" y="649"/>
              </a:cxn>
              <a:cxn ang="0">
                <a:pos x="2395" y="749"/>
              </a:cxn>
              <a:cxn ang="0">
                <a:pos x="2148" y="786"/>
              </a:cxn>
              <a:cxn ang="0">
                <a:pos x="2066" y="448"/>
              </a:cxn>
              <a:cxn ang="0">
                <a:pos x="1746" y="192"/>
              </a:cxn>
              <a:cxn ang="0">
                <a:pos x="1417" y="45"/>
              </a:cxn>
              <a:cxn ang="0">
                <a:pos x="1158" y="85"/>
              </a:cxn>
              <a:cxn ang="0">
                <a:pos x="1060" y="365"/>
              </a:cxn>
              <a:cxn ang="0">
                <a:pos x="832" y="475"/>
              </a:cxn>
              <a:cxn ang="0">
                <a:pos x="722" y="676"/>
              </a:cxn>
              <a:cxn ang="0">
                <a:pos x="539" y="576"/>
              </a:cxn>
              <a:cxn ang="0">
                <a:pos x="393" y="365"/>
              </a:cxn>
              <a:cxn ang="0">
                <a:pos x="119" y="384"/>
              </a:cxn>
            </a:cxnLst>
            <a:rect l="0" t="0" r="r" b="b"/>
            <a:pathLst>
              <a:path w="6089" h="4059">
                <a:moveTo>
                  <a:pt x="0" y="374"/>
                </a:moveTo>
                <a:lnTo>
                  <a:pt x="55" y="502"/>
                </a:lnTo>
                <a:lnTo>
                  <a:pt x="27" y="704"/>
                </a:lnTo>
                <a:lnTo>
                  <a:pt x="46" y="850"/>
                </a:lnTo>
                <a:lnTo>
                  <a:pt x="36" y="1005"/>
                </a:lnTo>
                <a:lnTo>
                  <a:pt x="119" y="1042"/>
                </a:lnTo>
                <a:lnTo>
                  <a:pt x="192" y="1088"/>
                </a:lnTo>
                <a:lnTo>
                  <a:pt x="183" y="1234"/>
                </a:lnTo>
                <a:lnTo>
                  <a:pt x="210" y="1334"/>
                </a:lnTo>
                <a:lnTo>
                  <a:pt x="174" y="1417"/>
                </a:lnTo>
                <a:lnTo>
                  <a:pt x="274" y="1444"/>
                </a:lnTo>
                <a:lnTo>
                  <a:pt x="366" y="1609"/>
                </a:lnTo>
                <a:lnTo>
                  <a:pt x="466" y="1700"/>
                </a:lnTo>
                <a:lnTo>
                  <a:pt x="594" y="1782"/>
                </a:lnTo>
                <a:lnTo>
                  <a:pt x="686" y="1929"/>
                </a:lnTo>
                <a:lnTo>
                  <a:pt x="759" y="2057"/>
                </a:lnTo>
                <a:lnTo>
                  <a:pt x="814" y="2139"/>
                </a:lnTo>
                <a:lnTo>
                  <a:pt x="841" y="2486"/>
                </a:lnTo>
                <a:lnTo>
                  <a:pt x="777" y="2660"/>
                </a:lnTo>
                <a:lnTo>
                  <a:pt x="686" y="2861"/>
                </a:lnTo>
                <a:lnTo>
                  <a:pt x="676" y="3035"/>
                </a:lnTo>
                <a:lnTo>
                  <a:pt x="740" y="3273"/>
                </a:lnTo>
                <a:lnTo>
                  <a:pt x="777" y="3483"/>
                </a:lnTo>
                <a:lnTo>
                  <a:pt x="969" y="3483"/>
                </a:lnTo>
                <a:lnTo>
                  <a:pt x="1170" y="3483"/>
                </a:lnTo>
                <a:lnTo>
                  <a:pt x="1353" y="3483"/>
                </a:lnTo>
                <a:lnTo>
                  <a:pt x="1545" y="3474"/>
                </a:lnTo>
                <a:lnTo>
                  <a:pt x="1710" y="3483"/>
                </a:lnTo>
                <a:lnTo>
                  <a:pt x="1783" y="3529"/>
                </a:lnTo>
                <a:lnTo>
                  <a:pt x="1838" y="3611"/>
                </a:lnTo>
                <a:lnTo>
                  <a:pt x="1911" y="3693"/>
                </a:lnTo>
                <a:lnTo>
                  <a:pt x="1984" y="3748"/>
                </a:lnTo>
                <a:lnTo>
                  <a:pt x="2084" y="3803"/>
                </a:lnTo>
                <a:lnTo>
                  <a:pt x="2185" y="3840"/>
                </a:lnTo>
                <a:lnTo>
                  <a:pt x="2258" y="3876"/>
                </a:lnTo>
                <a:lnTo>
                  <a:pt x="2359" y="3858"/>
                </a:lnTo>
                <a:lnTo>
                  <a:pt x="2450" y="3840"/>
                </a:lnTo>
                <a:lnTo>
                  <a:pt x="2542" y="3867"/>
                </a:lnTo>
                <a:lnTo>
                  <a:pt x="2660" y="3904"/>
                </a:lnTo>
                <a:lnTo>
                  <a:pt x="2761" y="3876"/>
                </a:lnTo>
                <a:lnTo>
                  <a:pt x="2852" y="3922"/>
                </a:lnTo>
                <a:lnTo>
                  <a:pt x="2926" y="3894"/>
                </a:lnTo>
                <a:lnTo>
                  <a:pt x="3054" y="3922"/>
                </a:lnTo>
                <a:lnTo>
                  <a:pt x="3209" y="3922"/>
                </a:lnTo>
                <a:lnTo>
                  <a:pt x="3328" y="3894"/>
                </a:lnTo>
                <a:lnTo>
                  <a:pt x="3419" y="3904"/>
                </a:lnTo>
                <a:lnTo>
                  <a:pt x="3483" y="3958"/>
                </a:lnTo>
                <a:lnTo>
                  <a:pt x="3556" y="3986"/>
                </a:lnTo>
                <a:lnTo>
                  <a:pt x="3611" y="4041"/>
                </a:lnTo>
                <a:lnTo>
                  <a:pt x="3694" y="4013"/>
                </a:lnTo>
                <a:lnTo>
                  <a:pt x="3758" y="4059"/>
                </a:lnTo>
                <a:lnTo>
                  <a:pt x="3822" y="4059"/>
                </a:lnTo>
                <a:lnTo>
                  <a:pt x="3895" y="3995"/>
                </a:lnTo>
                <a:lnTo>
                  <a:pt x="3977" y="3995"/>
                </a:lnTo>
                <a:lnTo>
                  <a:pt x="4105" y="3968"/>
                </a:lnTo>
                <a:lnTo>
                  <a:pt x="4224" y="4004"/>
                </a:lnTo>
                <a:lnTo>
                  <a:pt x="4306" y="4022"/>
                </a:lnTo>
                <a:lnTo>
                  <a:pt x="4398" y="4059"/>
                </a:lnTo>
                <a:lnTo>
                  <a:pt x="4708" y="3977"/>
                </a:lnTo>
                <a:lnTo>
                  <a:pt x="5211" y="3885"/>
                </a:lnTo>
                <a:lnTo>
                  <a:pt x="5659" y="3812"/>
                </a:lnTo>
                <a:lnTo>
                  <a:pt x="6089" y="3730"/>
                </a:lnTo>
                <a:lnTo>
                  <a:pt x="5815" y="3565"/>
                </a:lnTo>
                <a:lnTo>
                  <a:pt x="5650" y="3373"/>
                </a:lnTo>
                <a:lnTo>
                  <a:pt x="5476" y="3190"/>
                </a:lnTo>
                <a:lnTo>
                  <a:pt x="5330" y="2989"/>
                </a:lnTo>
                <a:lnTo>
                  <a:pt x="5138" y="2816"/>
                </a:lnTo>
                <a:lnTo>
                  <a:pt x="4974" y="2688"/>
                </a:lnTo>
                <a:lnTo>
                  <a:pt x="4946" y="2550"/>
                </a:lnTo>
                <a:lnTo>
                  <a:pt x="4928" y="2422"/>
                </a:lnTo>
                <a:lnTo>
                  <a:pt x="4855" y="2386"/>
                </a:lnTo>
                <a:lnTo>
                  <a:pt x="4681" y="2267"/>
                </a:lnTo>
                <a:lnTo>
                  <a:pt x="4608" y="2121"/>
                </a:lnTo>
                <a:lnTo>
                  <a:pt x="4526" y="2011"/>
                </a:lnTo>
                <a:lnTo>
                  <a:pt x="4452" y="1901"/>
                </a:lnTo>
                <a:lnTo>
                  <a:pt x="4398" y="1773"/>
                </a:lnTo>
                <a:lnTo>
                  <a:pt x="4315" y="1682"/>
                </a:lnTo>
                <a:lnTo>
                  <a:pt x="4270" y="1609"/>
                </a:lnTo>
                <a:lnTo>
                  <a:pt x="4105" y="1481"/>
                </a:lnTo>
                <a:lnTo>
                  <a:pt x="3968" y="1325"/>
                </a:lnTo>
                <a:lnTo>
                  <a:pt x="3822" y="1298"/>
                </a:lnTo>
                <a:lnTo>
                  <a:pt x="3694" y="1261"/>
                </a:lnTo>
                <a:lnTo>
                  <a:pt x="3575" y="1289"/>
                </a:lnTo>
                <a:lnTo>
                  <a:pt x="3474" y="1289"/>
                </a:lnTo>
                <a:lnTo>
                  <a:pt x="3328" y="1270"/>
                </a:lnTo>
                <a:lnTo>
                  <a:pt x="3191" y="1197"/>
                </a:lnTo>
                <a:lnTo>
                  <a:pt x="3081" y="1124"/>
                </a:lnTo>
                <a:lnTo>
                  <a:pt x="2953" y="1005"/>
                </a:lnTo>
                <a:lnTo>
                  <a:pt x="2880" y="932"/>
                </a:lnTo>
                <a:lnTo>
                  <a:pt x="2825" y="841"/>
                </a:lnTo>
                <a:lnTo>
                  <a:pt x="2770" y="740"/>
                </a:lnTo>
                <a:lnTo>
                  <a:pt x="2679" y="658"/>
                </a:lnTo>
                <a:lnTo>
                  <a:pt x="2560" y="649"/>
                </a:lnTo>
                <a:lnTo>
                  <a:pt x="2441" y="621"/>
                </a:lnTo>
                <a:lnTo>
                  <a:pt x="2423" y="676"/>
                </a:lnTo>
                <a:lnTo>
                  <a:pt x="2395" y="749"/>
                </a:lnTo>
                <a:lnTo>
                  <a:pt x="2304" y="713"/>
                </a:lnTo>
                <a:lnTo>
                  <a:pt x="2231" y="731"/>
                </a:lnTo>
                <a:lnTo>
                  <a:pt x="2148" y="786"/>
                </a:lnTo>
                <a:lnTo>
                  <a:pt x="2112" y="649"/>
                </a:lnTo>
                <a:lnTo>
                  <a:pt x="2075" y="557"/>
                </a:lnTo>
                <a:lnTo>
                  <a:pt x="2066" y="448"/>
                </a:lnTo>
                <a:lnTo>
                  <a:pt x="1984" y="292"/>
                </a:lnTo>
                <a:lnTo>
                  <a:pt x="1874" y="182"/>
                </a:lnTo>
                <a:lnTo>
                  <a:pt x="1746" y="192"/>
                </a:lnTo>
                <a:lnTo>
                  <a:pt x="1618" y="118"/>
                </a:lnTo>
                <a:lnTo>
                  <a:pt x="1545" y="128"/>
                </a:lnTo>
                <a:lnTo>
                  <a:pt x="1417" y="45"/>
                </a:lnTo>
                <a:lnTo>
                  <a:pt x="1307" y="0"/>
                </a:lnTo>
                <a:lnTo>
                  <a:pt x="1234" y="100"/>
                </a:lnTo>
                <a:lnTo>
                  <a:pt x="1158" y="85"/>
                </a:lnTo>
                <a:lnTo>
                  <a:pt x="1179" y="210"/>
                </a:lnTo>
                <a:lnTo>
                  <a:pt x="1152" y="283"/>
                </a:lnTo>
                <a:lnTo>
                  <a:pt x="1060" y="365"/>
                </a:lnTo>
                <a:lnTo>
                  <a:pt x="969" y="402"/>
                </a:lnTo>
                <a:lnTo>
                  <a:pt x="868" y="420"/>
                </a:lnTo>
                <a:lnTo>
                  <a:pt x="832" y="475"/>
                </a:lnTo>
                <a:lnTo>
                  <a:pt x="777" y="521"/>
                </a:lnTo>
                <a:lnTo>
                  <a:pt x="777" y="612"/>
                </a:lnTo>
                <a:lnTo>
                  <a:pt x="722" y="676"/>
                </a:lnTo>
                <a:lnTo>
                  <a:pt x="676" y="621"/>
                </a:lnTo>
                <a:lnTo>
                  <a:pt x="612" y="585"/>
                </a:lnTo>
                <a:lnTo>
                  <a:pt x="539" y="576"/>
                </a:lnTo>
                <a:lnTo>
                  <a:pt x="521" y="502"/>
                </a:lnTo>
                <a:lnTo>
                  <a:pt x="475" y="429"/>
                </a:lnTo>
                <a:lnTo>
                  <a:pt x="393" y="365"/>
                </a:lnTo>
                <a:lnTo>
                  <a:pt x="311" y="420"/>
                </a:lnTo>
                <a:lnTo>
                  <a:pt x="201" y="374"/>
                </a:lnTo>
                <a:lnTo>
                  <a:pt x="119" y="384"/>
                </a:lnTo>
                <a:lnTo>
                  <a:pt x="0" y="374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highlight>
                <a:srgbClr val="00B050"/>
              </a:highlight>
              <a:latin typeface="Bahnschrift" panose="020B0502040204020203" pitchFamily="34" charset="0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FE63228C-A0B0-AD30-4C73-3B48BEE4A2EF}"/>
              </a:ext>
            </a:extLst>
          </p:cNvPr>
          <p:cNvSpPr>
            <a:spLocks/>
          </p:cNvSpPr>
          <p:nvPr/>
        </p:nvSpPr>
        <p:spPr bwMode="auto">
          <a:xfrm>
            <a:off x="10085101" y="3689387"/>
            <a:ext cx="2106899" cy="1895612"/>
          </a:xfrm>
          <a:custGeom>
            <a:avLst/>
            <a:gdLst/>
            <a:ahLst/>
            <a:cxnLst>
              <a:cxn ang="0">
                <a:pos x="1245" y="755"/>
              </a:cxn>
              <a:cxn ang="0">
                <a:pos x="1049" y="860"/>
              </a:cxn>
              <a:cxn ang="0">
                <a:pos x="828" y="1200"/>
              </a:cxn>
              <a:cxn ang="0">
                <a:pos x="795" y="1383"/>
              </a:cxn>
              <a:cxn ang="0">
                <a:pos x="635" y="1503"/>
              </a:cxn>
              <a:cxn ang="0">
                <a:pos x="455" y="1694"/>
              </a:cxn>
              <a:cxn ang="0">
                <a:pos x="324" y="1868"/>
              </a:cxn>
              <a:cxn ang="0">
                <a:pos x="227" y="2022"/>
              </a:cxn>
              <a:cxn ang="0">
                <a:pos x="198" y="2208"/>
              </a:cxn>
              <a:cxn ang="0">
                <a:pos x="110" y="2324"/>
              </a:cxn>
              <a:cxn ang="0">
                <a:pos x="137" y="2462"/>
              </a:cxn>
              <a:cxn ang="0">
                <a:pos x="35" y="2655"/>
              </a:cxn>
              <a:cxn ang="0">
                <a:pos x="119" y="2774"/>
              </a:cxn>
              <a:cxn ang="0">
                <a:pos x="317" y="2846"/>
              </a:cxn>
              <a:cxn ang="0">
                <a:pos x="573" y="2907"/>
              </a:cxn>
              <a:cxn ang="0">
                <a:pos x="765" y="3167"/>
              </a:cxn>
              <a:cxn ang="0">
                <a:pos x="813" y="3380"/>
              </a:cxn>
              <a:cxn ang="0">
                <a:pos x="927" y="3459"/>
              </a:cxn>
              <a:cxn ang="0">
                <a:pos x="1097" y="3476"/>
              </a:cxn>
              <a:cxn ang="0">
                <a:pos x="1259" y="3374"/>
              </a:cxn>
              <a:cxn ang="0">
                <a:pos x="1473" y="3467"/>
              </a:cxn>
              <a:cxn ang="0">
                <a:pos x="1575" y="3653"/>
              </a:cxn>
              <a:cxn ang="0">
                <a:pos x="1787" y="3855"/>
              </a:cxn>
              <a:cxn ang="0">
                <a:pos x="2022" y="3996"/>
              </a:cxn>
              <a:cxn ang="0">
                <a:pos x="2280" y="4016"/>
              </a:cxn>
              <a:cxn ang="0">
                <a:pos x="2510" y="4020"/>
              </a:cxn>
              <a:cxn ang="0">
                <a:pos x="2804" y="4205"/>
              </a:cxn>
              <a:cxn ang="0">
                <a:pos x="3014" y="4409"/>
              </a:cxn>
              <a:cxn ang="0">
                <a:pos x="3153" y="4631"/>
              </a:cxn>
              <a:cxn ang="0">
                <a:pos x="3383" y="4995"/>
              </a:cxn>
              <a:cxn ang="0">
                <a:pos x="3621" y="2265"/>
              </a:cxn>
              <a:cxn ang="0">
                <a:pos x="5374" y="2168"/>
              </a:cxn>
              <a:cxn ang="0">
                <a:pos x="5328" y="1985"/>
              </a:cxn>
              <a:cxn ang="0">
                <a:pos x="5420" y="1747"/>
              </a:cxn>
              <a:cxn ang="0">
                <a:pos x="5383" y="1519"/>
              </a:cxn>
              <a:cxn ang="0">
                <a:pos x="5402" y="1162"/>
              </a:cxn>
              <a:cxn ang="0">
                <a:pos x="5502" y="815"/>
              </a:cxn>
              <a:cxn ang="0">
                <a:pos x="5466" y="559"/>
              </a:cxn>
              <a:cxn ang="0">
                <a:pos x="5384" y="423"/>
              </a:cxn>
              <a:cxn ang="0">
                <a:pos x="5172" y="456"/>
              </a:cxn>
              <a:cxn ang="0">
                <a:pos x="4941" y="387"/>
              </a:cxn>
              <a:cxn ang="0">
                <a:pos x="4662" y="512"/>
              </a:cxn>
              <a:cxn ang="0">
                <a:pos x="4424" y="458"/>
              </a:cxn>
              <a:cxn ang="0">
                <a:pos x="4139" y="459"/>
              </a:cxn>
              <a:cxn ang="0">
                <a:pos x="3869" y="567"/>
              </a:cxn>
              <a:cxn ang="0">
                <a:pos x="3875" y="410"/>
              </a:cxn>
              <a:cxn ang="0">
                <a:pos x="3848" y="249"/>
              </a:cxn>
              <a:cxn ang="0">
                <a:pos x="3993" y="117"/>
              </a:cxn>
              <a:cxn ang="0">
                <a:pos x="3819" y="83"/>
              </a:cxn>
              <a:cxn ang="0">
                <a:pos x="3662" y="48"/>
              </a:cxn>
              <a:cxn ang="0">
                <a:pos x="3453" y="96"/>
              </a:cxn>
              <a:cxn ang="0">
                <a:pos x="3426" y="246"/>
              </a:cxn>
              <a:cxn ang="0">
                <a:pos x="3347" y="390"/>
              </a:cxn>
              <a:cxn ang="0">
                <a:pos x="3360" y="521"/>
              </a:cxn>
              <a:cxn ang="0">
                <a:pos x="3132" y="552"/>
              </a:cxn>
              <a:cxn ang="0">
                <a:pos x="2978" y="660"/>
              </a:cxn>
              <a:cxn ang="0">
                <a:pos x="2763" y="779"/>
              </a:cxn>
              <a:cxn ang="0">
                <a:pos x="2459" y="765"/>
              </a:cxn>
              <a:cxn ang="0">
                <a:pos x="2249" y="638"/>
              </a:cxn>
              <a:cxn ang="0">
                <a:pos x="1908" y="668"/>
              </a:cxn>
              <a:cxn ang="0">
                <a:pos x="1734" y="596"/>
              </a:cxn>
              <a:cxn ang="0">
                <a:pos x="1512" y="624"/>
              </a:cxn>
            </a:cxnLst>
            <a:rect l="0" t="0" r="r" b="b"/>
            <a:pathLst>
              <a:path w="5502" h="5115">
                <a:moveTo>
                  <a:pt x="1356" y="714"/>
                </a:moveTo>
                <a:lnTo>
                  <a:pt x="1245" y="755"/>
                </a:lnTo>
                <a:lnTo>
                  <a:pt x="1142" y="789"/>
                </a:lnTo>
                <a:lnTo>
                  <a:pt x="1049" y="860"/>
                </a:lnTo>
                <a:lnTo>
                  <a:pt x="918" y="1050"/>
                </a:lnTo>
                <a:lnTo>
                  <a:pt x="828" y="1200"/>
                </a:lnTo>
                <a:lnTo>
                  <a:pt x="819" y="1286"/>
                </a:lnTo>
                <a:lnTo>
                  <a:pt x="795" y="1383"/>
                </a:lnTo>
                <a:lnTo>
                  <a:pt x="705" y="1431"/>
                </a:lnTo>
                <a:lnTo>
                  <a:pt x="635" y="1503"/>
                </a:lnTo>
                <a:lnTo>
                  <a:pt x="542" y="1586"/>
                </a:lnTo>
                <a:lnTo>
                  <a:pt x="455" y="1694"/>
                </a:lnTo>
                <a:lnTo>
                  <a:pt x="437" y="1812"/>
                </a:lnTo>
                <a:lnTo>
                  <a:pt x="324" y="1868"/>
                </a:lnTo>
                <a:lnTo>
                  <a:pt x="317" y="1968"/>
                </a:lnTo>
                <a:lnTo>
                  <a:pt x="227" y="2022"/>
                </a:lnTo>
                <a:lnTo>
                  <a:pt x="200" y="2115"/>
                </a:lnTo>
                <a:lnTo>
                  <a:pt x="198" y="2208"/>
                </a:lnTo>
                <a:lnTo>
                  <a:pt x="123" y="2279"/>
                </a:lnTo>
                <a:lnTo>
                  <a:pt x="110" y="2324"/>
                </a:lnTo>
                <a:lnTo>
                  <a:pt x="125" y="2387"/>
                </a:lnTo>
                <a:lnTo>
                  <a:pt x="137" y="2462"/>
                </a:lnTo>
                <a:lnTo>
                  <a:pt x="0" y="2579"/>
                </a:lnTo>
                <a:lnTo>
                  <a:pt x="35" y="2655"/>
                </a:lnTo>
                <a:lnTo>
                  <a:pt x="8" y="2726"/>
                </a:lnTo>
                <a:lnTo>
                  <a:pt x="119" y="2774"/>
                </a:lnTo>
                <a:lnTo>
                  <a:pt x="245" y="2855"/>
                </a:lnTo>
                <a:lnTo>
                  <a:pt x="317" y="2846"/>
                </a:lnTo>
                <a:lnTo>
                  <a:pt x="444" y="2918"/>
                </a:lnTo>
                <a:lnTo>
                  <a:pt x="573" y="2907"/>
                </a:lnTo>
                <a:lnTo>
                  <a:pt x="681" y="3012"/>
                </a:lnTo>
                <a:lnTo>
                  <a:pt x="765" y="3167"/>
                </a:lnTo>
                <a:lnTo>
                  <a:pt x="776" y="3282"/>
                </a:lnTo>
                <a:lnTo>
                  <a:pt x="813" y="3380"/>
                </a:lnTo>
                <a:lnTo>
                  <a:pt x="848" y="3513"/>
                </a:lnTo>
                <a:lnTo>
                  <a:pt x="927" y="3459"/>
                </a:lnTo>
                <a:lnTo>
                  <a:pt x="1004" y="3440"/>
                </a:lnTo>
                <a:lnTo>
                  <a:pt x="1097" y="3476"/>
                </a:lnTo>
                <a:lnTo>
                  <a:pt x="1140" y="3350"/>
                </a:lnTo>
                <a:lnTo>
                  <a:pt x="1259" y="3374"/>
                </a:lnTo>
                <a:lnTo>
                  <a:pt x="1379" y="3384"/>
                </a:lnTo>
                <a:lnTo>
                  <a:pt x="1473" y="3467"/>
                </a:lnTo>
                <a:lnTo>
                  <a:pt x="1506" y="3537"/>
                </a:lnTo>
                <a:lnTo>
                  <a:pt x="1575" y="3653"/>
                </a:lnTo>
                <a:lnTo>
                  <a:pt x="1674" y="3752"/>
                </a:lnTo>
                <a:lnTo>
                  <a:pt x="1787" y="3855"/>
                </a:lnTo>
                <a:lnTo>
                  <a:pt x="1883" y="3920"/>
                </a:lnTo>
                <a:lnTo>
                  <a:pt x="2022" y="3996"/>
                </a:lnTo>
                <a:lnTo>
                  <a:pt x="2168" y="4014"/>
                </a:lnTo>
                <a:lnTo>
                  <a:pt x="2280" y="4016"/>
                </a:lnTo>
                <a:lnTo>
                  <a:pt x="2394" y="3986"/>
                </a:lnTo>
                <a:lnTo>
                  <a:pt x="2510" y="4020"/>
                </a:lnTo>
                <a:lnTo>
                  <a:pt x="2669" y="4049"/>
                </a:lnTo>
                <a:lnTo>
                  <a:pt x="2804" y="4205"/>
                </a:lnTo>
                <a:lnTo>
                  <a:pt x="2975" y="4340"/>
                </a:lnTo>
                <a:lnTo>
                  <a:pt x="3014" y="4409"/>
                </a:lnTo>
                <a:lnTo>
                  <a:pt x="3099" y="4499"/>
                </a:lnTo>
                <a:lnTo>
                  <a:pt x="3153" y="4631"/>
                </a:lnTo>
                <a:lnTo>
                  <a:pt x="3303" y="4845"/>
                </a:lnTo>
                <a:lnTo>
                  <a:pt x="3383" y="4995"/>
                </a:lnTo>
                <a:lnTo>
                  <a:pt x="3561" y="5115"/>
                </a:lnTo>
                <a:lnTo>
                  <a:pt x="3621" y="2265"/>
                </a:lnTo>
                <a:lnTo>
                  <a:pt x="5385" y="2265"/>
                </a:lnTo>
                <a:lnTo>
                  <a:pt x="5374" y="2168"/>
                </a:lnTo>
                <a:lnTo>
                  <a:pt x="5301" y="2104"/>
                </a:lnTo>
                <a:lnTo>
                  <a:pt x="5328" y="1985"/>
                </a:lnTo>
                <a:lnTo>
                  <a:pt x="5356" y="1884"/>
                </a:lnTo>
                <a:lnTo>
                  <a:pt x="5420" y="1747"/>
                </a:lnTo>
                <a:lnTo>
                  <a:pt x="5456" y="1628"/>
                </a:lnTo>
                <a:lnTo>
                  <a:pt x="5383" y="1519"/>
                </a:lnTo>
                <a:lnTo>
                  <a:pt x="5420" y="1299"/>
                </a:lnTo>
                <a:lnTo>
                  <a:pt x="5402" y="1162"/>
                </a:lnTo>
                <a:lnTo>
                  <a:pt x="5429" y="961"/>
                </a:lnTo>
                <a:lnTo>
                  <a:pt x="5502" y="815"/>
                </a:lnTo>
                <a:lnTo>
                  <a:pt x="5456" y="696"/>
                </a:lnTo>
                <a:lnTo>
                  <a:pt x="5466" y="559"/>
                </a:lnTo>
                <a:lnTo>
                  <a:pt x="5495" y="321"/>
                </a:lnTo>
                <a:lnTo>
                  <a:pt x="5384" y="423"/>
                </a:lnTo>
                <a:lnTo>
                  <a:pt x="5295" y="458"/>
                </a:lnTo>
                <a:lnTo>
                  <a:pt x="5172" y="456"/>
                </a:lnTo>
                <a:lnTo>
                  <a:pt x="5063" y="411"/>
                </a:lnTo>
                <a:lnTo>
                  <a:pt x="4941" y="387"/>
                </a:lnTo>
                <a:lnTo>
                  <a:pt x="4776" y="453"/>
                </a:lnTo>
                <a:lnTo>
                  <a:pt x="4662" y="512"/>
                </a:lnTo>
                <a:lnTo>
                  <a:pt x="4518" y="513"/>
                </a:lnTo>
                <a:lnTo>
                  <a:pt x="4424" y="458"/>
                </a:lnTo>
                <a:lnTo>
                  <a:pt x="4259" y="485"/>
                </a:lnTo>
                <a:lnTo>
                  <a:pt x="4139" y="459"/>
                </a:lnTo>
                <a:lnTo>
                  <a:pt x="3932" y="605"/>
                </a:lnTo>
                <a:lnTo>
                  <a:pt x="3869" y="567"/>
                </a:lnTo>
                <a:lnTo>
                  <a:pt x="3873" y="476"/>
                </a:lnTo>
                <a:lnTo>
                  <a:pt x="3875" y="410"/>
                </a:lnTo>
                <a:lnTo>
                  <a:pt x="3812" y="315"/>
                </a:lnTo>
                <a:lnTo>
                  <a:pt x="3848" y="249"/>
                </a:lnTo>
                <a:lnTo>
                  <a:pt x="3960" y="201"/>
                </a:lnTo>
                <a:lnTo>
                  <a:pt x="3993" y="117"/>
                </a:lnTo>
                <a:lnTo>
                  <a:pt x="3972" y="74"/>
                </a:lnTo>
                <a:lnTo>
                  <a:pt x="3819" y="83"/>
                </a:lnTo>
                <a:lnTo>
                  <a:pt x="3746" y="0"/>
                </a:lnTo>
                <a:lnTo>
                  <a:pt x="3662" y="48"/>
                </a:lnTo>
                <a:lnTo>
                  <a:pt x="3536" y="26"/>
                </a:lnTo>
                <a:lnTo>
                  <a:pt x="3453" y="96"/>
                </a:lnTo>
                <a:lnTo>
                  <a:pt x="3453" y="164"/>
                </a:lnTo>
                <a:lnTo>
                  <a:pt x="3426" y="246"/>
                </a:lnTo>
                <a:lnTo>
                  <a:pt x="3333" y="312"/>
                </a:lnTo>
                <a:lnTo>
                  <a:pt x="3347" y="390"/>
                </a:lnTo>
                <a:lnTo>
                  <a:pt x="3342" y="467"/>
                </a:lnTo>
                <a:lnTo>
                  <a:pt x="3360" y="521"/>
                </a:lnTo>
                <a:lnTo>
                  <a:pt x="3234" y="549"/>
                </a:lnTo>
                <a:lnTo>
                  <a:pt x="3132" y="552"/>
                </a:lnTo>
                <a:lnTo>
                  <a:pt x="3042" y="623"/>
                </a:lnTo>
                <a:lnTo>
                  <a:pt x="2978" y="660"/>
                </a:lnTo>
                <a:lnTo>
                  <a:pt x="2897" y="725"/>
                </a:lnTo>
                <a:lnTo>
                  <a:pt x="2763" y="779"/>
                </a:lnTo>
                <a:lnTo>
                  <a:pt x="2637" y="806"/>
                </a:lnTo>
                <a:lnTo>
                  <a:pt x="2459" y="765"/>
                </a:lnTo>
                <a:lnTo>
                  <a:pt x="2370" y="696"/>
                </a:lnTo>
                <a:lnTo>
                  <a:pt x="2249" y="638"/>
                </a:lnTo>
                <a:lnTo>
                  <a:pt x="2030" y="567"/>
                </a:lnTo>
                <a:lnTo>
                  <a:pt x="1908" y="668"/>
                </a:lnTo>
                <a:lnTo>
                  <a:pt x="1845" y="603"/>
                </a:lnTo>
                <a:lnTo>
                  <a:pt x="1734" y="596"/>
                </a:lnTo>
                <a:lnTo>
                  <a:pt x="1631" y="650"/>
                </a:lnTo>
                <a:lnTo>
                  <a:pt x="1512" y="624"/>
                </a:lnTo>
                <a:lnTo>
                  <a:pt x="1356" y="714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4455D498-D8AE-18D3-617F-F2731997AE39}"/>
              </a:ext>
            </a:extLst>
          </p:cNvPr>
          <p:cNvSpPr>
            <a:spLocks/>
          </p:cNvSpPr>
          <p:nvPr/>
        </p:nvSpPr>
        <p:spPr bwMode="auto">
          <a:xfrm>
            <a:off x="8631866" y="2063944"/>
            <a:ext cx="1158757" cy="881654"/>
          </a:xfrm>
          <a:custGeom>
            <a:avLst/>
            <a:gdLst/>
            <a:ahLst/>
            <a:cxnLst>
              <a:cxn ang="0">
                <a:pos x="904" y="131"/>
              </a:cxn>
              <a:cxn ang="0">
                <a:pos x="984" y="291"/>
              </a:cxn>
              <a:cxn ang="0">
                <a:pos x="1056" y="403"/>
              </a:cxn>
              <a:cxn ang="0">
                <a:pos x="936" y="587"/>
              </a:cxn>
              <a:cxn ang="0">
                <a:pos x="768" y="723"/>
              </a:cxn>
              <a:cxn ang="0">
                <a:pos x="600" y="795"/>
              </a:cxn>
              <a:cxn ang="0">
                <a:pos x="440" y="843"/>
              </a:cxn>
              <a:cxn ang="0">
                <a:pos x="344" y="955"/>
              </a:cxn>
              <a:cxn ang="0">
                <a:pos x="152" y="1067"/>
              </a:cxn>
              <a:cxn ang="0">
                <a:pos x="0" y="1115"/>
              </a:cxn>
              <a:cxn ang="0">
                <a:pos x="64" y="1227"/>
              </a:cxn>
              <a:cxn ang="0">
                <a:pos x="104" y="1363"/>
              </a:cxn>
              <a:cxn ang="0">
                <a:pos x="104" y="1491"/>
              </a:cxn>
              <a:cxn ang="0">
                <a:pos x="144" y="1603"/>
              </a:cxn>
              <a:cxn ang="0">
                <a:pos x="48" y="1683"/>
              </a:cxn>
              <a:cxn ang="0">
                <a:pos x="264" y="1675"/>
              </a:cxn>
              <a:cxn ang="0">
                <a:pos x="416" y="1755"/>
              </a:cxn>
              <a:cxn ang="0">
                <a:pos x="488" y="1899"/>
              </a:cxn>
              <a:cxn ang="0">
                <a:pos x="680" y="1939"/>
              </a:cxn>
              <a:cxn ang="0">
                <a:pos x="856" y="1899"/>
              </a:cxn>
              <a:cxn ang="0">
                <a:pos x="872" y="2043"/>
              </a:cxn>
              <a:cxn ang="0">
                <a:pos x="808" y="2259"/>
              </a:cxn>
              <a:cxn ang="0">
                <a:pos x="896" y="2379"/>
              </a:cxn>
              <a:cxn ang="0">
                <a:pos x="1056" y="2251"/>
              </a:cxn>
              <a:cxn ang="0">
                <a:pos x="1200" y="2291"/>
              </a:cxn>
              <a:cxn ang="0">
                <a:pos x="1336" y="2115"/>
              </a:cxn>
              <a:cxn ang="0">
                <a:pos x="1304" y="1963"/>
              </a:cxn>
              <a:cxn ang="0">
                <a:pos x="1480" y="1979"/>
              </a:cxn>
              <a:cxn ang="0">
                <a:pos x="1592" y="2059"/>
              </a:cxn>
              <a:cxn ang="0">
                <a:pos x="1752" y="2003"/>
              </a:cxn>
              <a:cxn ang="0">
                <a:pos x="1840" y="2131"/>
              </a:cxn>
              <a:cxn ang="0">
                <a:pos x="1928" y="2203"/>
              </a:cxn>
              <a:cxn ang="0">
                <a:pos x="2088" y="2155"/>
              </a:cxn>
              <a:cxn ang="0">
                <a:pos x="2112" y="1987"/>
              </a:cxn>
              <a:cxn ang="0">
                <a:pos x="2120" y="1827"/>
              </a:cxn>
              <a:cxn ang="0">
                <a:pos x="2056" y="1683"/>
              </a:cxn>
              <a:cxn ang="0">
                <a:pos x="2184" y="1587"/>
              </a:cxn>
              <a:cxn ang="0">
                <a:pos x="2312" y="1539"/>
              </a:cxn>
              <a:cxn ang="0">
                <a:pos x="2376" y="1451"/>
              </a:cxn>
              <a:cxn ang="0">
                <a:pos x="2528" y="1371"/>
              </a:cxn>
              <a:cxn ang="0">
                <a:pos x="2656" y="1435"/>
              </a:cxn>
              <a:cxn ang="0">
                <a:pos x="2704" y="1579"/>
              </a:cxn>
              <a:cxn ang="0">
                <a:pos x="2832" y="1627"/>
              </a:cxn>
              <a:cxn ang="0">
                <a:pos x="2928" y="1547"/>
              </a:cxn>
              <a:cxn ang="0">
                <a:pos x="3026" y="1388"/>
              </a:cxn>
              <a:cxn ang="0">
                <a:pos x="2912" y="1248"/>
              </a:cxn>
              <a:cxn ang="0">
                <a:pos x="2897" y="1086"/>
              </a:cxn>
              <a:cxn ang="0">
                <a:pos x="2813" y="920"/>
              </a:cxn>
              <a:cxn ang="0">
                <a:pos x="2739" y="743"/>
              </a:cxn>
              <a:cxn ang="0">
                <a:pos x="2667" y="521"/>
              </a:cxn>
              <a:cxn ang="0">
                <a:pos x="2651" y="273"/>
              </a:cxn>
              <a:cxn ang="0">
                <a:pos x="2550" y="60"/>
              </a:cxn>
              <a:cxn ang="0">
                <a:pos x="1319" y="44"/>
              </a:cxn>
            </a:cxnLst>
            <a:rect l="0" t="0" r="r" b="b"/>
            <a:pathLst>
              <a:path w="3026" h="2379">
                <a:moveTo>
                  <a:pt x="860" y="51"/>
                </a:moveTo>
                <a:lnTo>
                  <a:pt x="904" y="131"/>
                </a:lnTo>
                <a:lnTo>
                  <a:pt x="944" y="203"/>
                </a:lnTo>
                <a:lnTo>
                  <a:pt x="984" y="291"/>
                </a:lnTo>
                <a:lnTo>
                  <a:pt x="1016" y="347"/>
                </a:lnTo>
                <a:lnTo>
                  <a:pt x="1056" y="403"/>
                </a:lnTo>
                <a:lnTo>
                  <a:pt x="1000" y="483"/>
                </a:lnTo>
                <a:lnTo>
                  <a:pt x="936" y="587"/>
                </a:lnTo>
                <a:lnTo>
                  <a:pt x="856" y="683"/>
                </a:lnTo>
                <a:lnTo>
                  <a:pt x="768" y="723"/>
                </a:lnTo>
                <a:lnTo>
                  <a:pt x="664" y="739"/>
                </a:lnTo>
                <a:lnTo>
                  <a:pt x="600" y="795"/>
                </a:lnTo>
                <a:lnTo>
                  <a:pt x="536" y="795"/>
                </a:lnTo>
                <a:lnTo>
                  <a:pt x="440" y="843"/>
                </a:lnTo>
                <a:lnTo>
                  <a:pt x="408" y="915"/>
                </a:lnTo>
                <a:lnTo>
                  <a:pt x="344" y="955"/>
                </a:lnTo>
                <a:lnTo>
                  <a:pt x="248" y="987"/>
                </a:lnTo>
                <a:lnTo>
                  <a:pt x="152" y="1067"/>
                </a:lnTo>
                <a:lnTo>
                  <a:pt x="64" y="1099"/>
                </a:lnTo>
                <a:lnTo>
                  <a:pt x="0" y="1115"/>
                </a:lnTo>
                <a:lnTo>
                  <a:pt x="40" y="1163"/>
                </a:lnTo>
                <a:lnTo>
                  <a:pt x="64" y="1227"/>
                </a:lnTo>
                <a:lnTo>
                  <a:pt x="112" y="1283"/>
                </a:lnTo>
                <a:lnTo>
                  <a:pt x="104" y="1363"/>
                </a:lnTo>
                <a:lnTo>
                  <a:pt x="72" y="1435"/>
                </a:lnTo>
                <a:lnTo>
                  <a:pt x="104" y="1491"/>
                </a:lnTo>
                <a:lnTo>
                  <a:pt x="136" y="1555"/>
                </a:lnTo>
                <a:lnTo>
                  <a:pt x="144" y="1603"/>
                </a:lnTo>
                <a:lnTo>
                  <a:pt x="56" y="1643"/>
                </a:lnTo>
                <a:lnTo>
                  <a:pt x="48" y="1683"/>
                </a:lnTo>
                <a:lnTo>
                  <a:pt x="136" y="1707"/>
                </a:lnTo>
                <a:lnTo>
                  <a:pt x="264" y="1675"/>
                </a:lnTo>
                <a:lnTo>
                  <a:pt x="352" y="1715"/>
                </a:lnTo>
                <a:lnTo>
                  <a:pt x="416" y="1755"/>
                </a:lnTo>
                <a:lnTo>
                  <a:pt x="440" y="1827"/>
                </a:lnTo>
                <a:lnTo>
                  <a:pt x="488" y="1899"/>
                </a:lnTo>
                <a:lnTo>
                  <a:pt x="576" y="1939"/>
                </a:lnTo>
                <a:lnTo>
                  <a:pt x="680" y="1939"/>
                </a:lnTo>
                <a:lnTo>
                  <a:pt x="776" y="1899"/>
                </a:lnTo>
                <a:lnTo>
                  <a:pt x="856" y="1899"/>
                </a:lnTo>
                <a:lnTo>
                  <a:pt x="888" y="1971"/>
                </a:lnTo>
                <a:lnTo>
                  <a:pt x="872" y="2043"/>
                </a:lnTo>
                <a:lnTo>
                  <a:pt x="840" y="2155"/>
                </a:lnTo>
                <a:lnTo>
                  <a:pt x="808" y="2259"/>
                </a:lnTo>
                <a:lnTo>
                  <a:pt x="801" y="2325"/>
                </a:lnTo>
                <a:lnTo>
                  <a:pt x="896" y="2379"/>
                </a:lnTo>
                <a:lnTo>
                  <a:pt x="976" y="2347"/>
                </a:lnTo>
                <a:lnTo>
                  <a:pt x="1056" y="2251"/>
                </a:lnTo>
                <a:lnTo>
                  <a:pt x="1112" y="2267"/>
                </a:lnTo>
                <a:lnTo>
                  <a:pt x="1200" y="2291"/>
                </a:lnTo>
                <a:lnTo>
                  <a:pt x="1264" y="2211"/>
                </a:lnTo>
                <a:lnTo>
                  <a:pt x="1336" y="2115"/>
                </a:lnTo>
                <a:lnTo>
                  <a:pt x="1256" y="2059"/>
                </a:lnTo>
                <a:lnTo>
                  <a:pt x="1304" y="1963"/>
                </a:lnTo>
                <a:lnTo>
                  <a:pt x="1408" y="1955"/>
                </a:lnTo>
                <a:lnTo>
                  <a:pt x="1480" y="1979"/>
                </a:lnTo>
                <a:lnTo>
                  <a:pt x="1536" y="2043"/>
                </a:lnTo>
                <a:lnTo>
                  <a:pt x="1592" y="2059"/>
                </a:lnTo>
                <a:lnTo>
                  <a:pt x="1664" y="2019"/>
                </a:lnTo>
                <a:lnTo>
                  <a:pt x="1752" y="2003"/>
                </a:lnTo>
                <a:lnTo>
                  <a:pt x="1816" y="2059"/>
                </a:lnTo>
                <a:lnTo>
                  <a:pt x="1840" y="2131"/>
                </a:lnTo>
                <a:lnTo>
                  <a:pt x="1856" y="2235"/>
                </a:lnTo>
                <a:lnTo>
                  <a:pt x="1928" y="2203"/>
                </a:lnTo>
                <a:lnTo>
                  <a:pt x="2008" y="2171"/>
                </a:lnTo>
                <a:lnTo>
                  <a:pt x="2088" y="2155"/>
                </a:lnTo>
                <a:lnTo>
                  <a:pt x="2112" y="2075"/>
                </a:lnTo>
                <a:lnTo>
                  <a:pt x="2112" y="1987"/>
                </a:lnTo>
                <a:lnTo>
                  <a:pt x="2144" y="1899"/>
                </a:lnTo>
                <a:lnTo>
                  <a:pt x="2120" y="1827"/>
                </a:lnTo>
                <a:lnTo>
                  <a:pt x="2096" y="1763"/>
                </a:lnTo>
                <a:lnTo>
                  <a:pt x="2056" y="1683"/>
                </a:lnTo>
                <a:lnTo>
                  <a:pt x="2088" y="1627"/>
                </a:lnTo>
                <a:lnTo>
                  <a:pt x="2184" y="1587"/>
                </a:lnTo>
                <a:lnTo>
                  <a:pt x="2248" y="1579"/>
                </a:lnTo>
                <a:lnTo>
                  <a:pt x="2312" y="1539"/>
                </a:lnTo>
                <a:lnTo>
                  <a:pt x="2336" y="1491"/>
                </a:lnTo>
                <a:lnTo>
                  <a:pt x="2376" y="1451"/>
                </a:lnTo>
                <a:lnTo>
                  <a:pt x="2424" y="1395"/>
                </a:lnTo>
                <a:lnTo>
                  <a:pt x="2528" y="1371"/>
                </a:lnTo>
                <a:lnTo>
                  <a:pt x="2608" y="1363"/>
                </a:lnTo>
                <a:lnTo>
                  <a:pt x="2656" y="1435"/>
                </a:lnTo>
                <a:lnTo>
                  <a:pt x="2696" y="1507"/>
                </a:lnTo>
                <a:lnTo>
                  <a:pt x="2704" y="1579"/>
                </a:lnTo>
                <a:lnTo>
                  <a:pt x="2760" y="1619"/>
                </a:lnTo>
                <a:lnTo>
                  <a:pt x="2832" y="1627"/>
                </a:lnTo>
                <a:lnTo>
                  <a:pt x="2888" y="1603"/>
                </a:lnTo>
                <a:lnTo>
                  <a:pt x="2928" y="1547"/>
                </a:lnTo>
                <a:lnTo>
                  <a:pt x="2960" y="1459"/>
                </a:lnTo>
                <a:lnTo>
                  <a:pt x="3026" y="1388"/>
                </a:lnTo>
                <a:lnTo>
                  <a:pt x="2957" y="1316"/>
                </a:lnTo>
                <a:lnTo>
                  <a:pt x="2912" y="1248"/>
                </a:lnTo>
                <a:lnTo>
                  <a:pt x="2862" y="1140"/>
                </a:lnTo>
                <a:lnTo>
                  <a:pt x="2897" y="1086"/>
                </a:lnTo>
                <a:lnTo>
                  <a:pt x="2886" y="975"/>
                </a:lnTo>
                <a:lnTo>
                  <a:pt x="2813" y="920"/>
                </a:lnTo>
                <a:lnTo>
                  <a:pt x="2777" y="857"/>
                </a:lnTo>
                <a:lnTo>
                  <a:pt x="2739" y="743"/>
                </a:lnTo>
                <a:lnTo>
                  <a:pt x="2687" y="648"/>
                </a:lnTo>
                <a:lnTo>
                  <a:pt x="2667" y="521"/>
                </a:lnTo>
                <a:lnTo>
                  <a:pt x="2687" y="431"/>
                </a:lnTo>
                <a:lnTo>
                  <a:pt x="2651" y="273"/>
                </a:lnTo>
                <a:lnTo>
                  <a:pt x="2585" y="182"/>
                </a:lnTo>
                <a:lnTo>
                  <a:pt x="2550" y="60"/>
                </a:lnTo>
                <a:lnTo>
                  <a:pt x="2489" y="0"/>
                </a:lnTo>
                <a:lnTo>
                  <a:pt x="1319" y="44"/>
                </a:lnTo>
                <a:lnTo>
                  <a:pt x="860" y="51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BE2F96D1-ADDB-2FFC-0B0E-3EBDEC6C7B53}"/>
              </a:ext>
            </a:extLst>
          </p:cNvPr>
          <p:cNvSpPr>
            <a:spLocks/>
          </p:cNvSpPr>
          <p:nvPr/>
        </p:nvSpPr>
        <p:spPr bwMode="auto">
          <a:xfrm>
            <a:off x="9867209" y="2428614"/>
            <a:ext cx="1613681" cy="1200000"/>
          </a:xfrm>
          <a:custGeom>
            <a:avLst/>
            <a:gdLst/>
            <a:ahLst/>
            <a:cxnLst>
              <a:cxn ang="0">
                <a:pos x="960" y="3202"/>
              </a:cxn>
              <a:cxn ang="0">
                <a:pos x="832" y="3110"/>
              </a:cxn>
              <a:cxn ang="0">
                <a:pos x="796" y="2955"/>
              </a:cxn>
              <a:cxn ang="0">
                <a:pos x="841" y="2827"/>
              </a:cxn>
              <a:cxn ang="0">
                <a:pos x="613" y="2763"/>
              </a:cxn>
              <a:cxn ang="0">
                <a:pos x="393" y="2690"/>
              </a:cxn>
              <a:cxn ang="0">
                <a:pos x="220" y="2562"/>
              </a:cxn>
              <a:cxn ang="0">
                <a:pos x="92" y="2434"/>
              </a:cxn>
              <a:cxn ang="0">
                <a:pos x="0" y="2269"/>
              </a:cxn>
              <a:cxn ang="0">
                <a:pos x="110" y="2169"/>
              </a:cxn>
              <a:cxn ang="0">
                <a:pos x="256" y="2068"/>
              </a:cxn>
              <a:cxn ang="0">
                <a:pos x="201" y="1876"/>
              </a:cxn>
              <a:cxn ang="0">
                <a:pos x="247" y="1684"/>
              </a:cxn>
              <a:cxn ang="0">
                <a:pos x="192" y="1465"/>
              </a:cxn>
              <a:cxn ang="0">
                <a:pos x="201" y="1273"/>
              </a:cxn>
              <a:cxn ang="0">
                <a:pos x="206" y="1055"/>
              </a:cxn>
              <a:cxn ang="0">
                <a:pos x="365" y="1083"/>
              </a:cxn>
              <a:cxn ang="0">
                <a:pos x="695" y="1104"/>
              </a:cxn>
              <a:cxn ang="0">
                <a:pos x="832" y="998"/>
              </a:cxn>
              <a:cxn ang="0">
                <a:pos x="1079" y="981"/>
              </a:cxn>
              <a:cxn ang="0">
                <a:pos x="1310" y="944"/>
              </a:cxn>
              <a:cxn ang="0">
                <a:pos x="1517" y="1017"/>
              </a:cxn>
              <a:cxn ang="0">
                <a:pos x="1750" y="1008"/>
              </a:cxn>
              <a:cxn ang="0">
                <a:pos x="1876" y="833"/>
              </a:cxn>
              <a:cxn ang="0">
                <a:pos x="1903" y="615"/>
              </a:cxn>
              <a:cxn ang="0">
                <a:pos x="2039" y="542"/>
              </a:cxn>
              <a:cxn ang="0">
                <a:pos x="1993" y="299"/>
              </a:cxn>
              <a:cxn ang="0">
                <a:pos x="2083" y="75"/>
              </a:cxn>
              <a:cxn ang="0">
                <a:pos x="2357" y="63"/>
              </a:cxn>
              <a:cxn ang="0">
                <a:pos x="2579" y="68"/>
              </a:cxn>
              <a:cxn ang="0">
                <a:pos x="2798" y="21"/>
              </a:cxn>
              <a:cxn ang="0">
                <a:pos x="3037" y="2"/>
              </a:cxn>
              <a:cxn ang="0">
                <a:pos x="2983" y="186"/>
              </a:cxn>
              <a:cxn ang="0">
                <a:pos x="2974" y="330"/>
              </a:cxn>
              <a:cxn ang="0">
                <a:pos x="3445" y="366"/>
              </a:cxn>
              <a:cxn ang="0">
                <a:pos x="4171" y="431"/>
              </a:cxn>
              <a:cxn ang="0">
                <a:pos x="4097" y="858"/>
              </a:cxn>
              <a:cxn ang="0">
                <a:pos x="4144" y="1140"/>
              </a:cxn>
              <a:cxn ang="0">
                <a:pos x="4087" y="1410"/>
              </a:cxn>
              <a:cxn ang="0">
                <a:pos x="3932" y="1492"/>
              </a:cxn>
              <a:cxn ang="0">
                <a:pos x="3740" y="1565"/>
              </a:cxn>
              <a:cxn ang="0">
                <a:pos x="3529" y="1538"/>
              </a:cxn>
              <a:cxn ang="0">
                <a:pos x="3328" y="1611"/>
              </a:cxn>
              <a:cxn ang="0">
                <a:pos x="3155" y="1757"/>
              </a:cxn>
              <a:cxn ang="0">
                <a:pos x="3063" y="1940"/>
              </a:cxn>
              <a:cxn ang="0">
                <a:pos x="2871" y="2013"/>
              </a:cxn>
              <a:cxn ang="0">
                <a:pos x="2771" y="2141"/>
              </a:cxn>
              <a:cxn ang="0">
                <a:pos x="2579" y="2224"/>
              </a:cxn>
              <a:cxn ang="0">
                <a:pos x="2441" y="2361"/>
              </a:cxn>
              <a:cxn ang="0">
                <a:pos x="2414" y="2562"/>
              </a:cxn>
              <a:cxn ang="0">
                <a:pos x="2341" y="2717"/>
              </a:cxn>
              <a:cxn ang="0">
                <a:pos x="2131" y="2790"/>
              </a:cxn>
              <a:cxn ang="0">
                <a:pos x="1948" y="2845"/>
              </a:cxn>
              <a:cxn ang="0">
                <a:pos x="1765" y="2946"/>
              </a:cxn>
              <a:cxn ang="0">
                <a:pos x="1564" y="3092"/>
              </a:cxn>
              <a:cxn ang="0">
                <a:pos x="1363" y="3156"/>
              </a:cxn>
              <a:cxn ang="0">
                <a:pos x="1198" y="3238"/>
              </a:cxn>
            </a:cxnLst>
            <a:rect l="0" t="0" r="r" b="b"/>
            <a:pathLst>
              <a:path w="4214" h="3238">
                <a:moveTo>
                  <a:pt x="1088" y="3238"/>
                </a:moveTo>
                <a:lnTo>
                  <a:pt x="960" y="3202"/>
                </a:lnTo>
                <a:lnTo>
                  <a:pt x="878" y="3184"/>
                </a:lnTo>
                <a:lnTo>
                  <a:pt x="832" y="3110"/>
                </a:lnTo>
                <a:lnTo>
                  <a:pt x="777" y="3037"/>
                </a:lnTo>
                <a:lnTo>
                  <a:pt x="796" y="2955"/>
                </a:lnTo>
                <a:lnTo>
                  <a:pt x="841" y="2891"/>
                </a:lnTo>
                <a:lnTo>
                  <a:pt x="841" y="2827"/>
                </a:lnTo>
                <a:lnTo>
                  <a:pt x="704" y="2790"/>
                </a:lnTo>
                <a:lnTo>
                  <a:pt x="613" y="2763"/>
                </a:lnTo>
                <a:lnTo>
                  <a:pt x="503" y="2708"/>
                </a:lnTo>
                <a:lnTo>
                  <a:pt x="393" y="2690"/>
                </a:lnTo>
                <a:lnTo>
                  <a:pt x="302" y="2617"/>
                </a:lnTo>
                <a:lnTo>
                  <a:pt x="220" y="2562"/>
                </a:lnTo>
                <a:lnTo>
                  <a:pt x="147" y="2525"/>
                </a:lnTo>
                <a:lnTo>
                  <a:pt x="92" y="2434"/>
                </a:lnTo>
                <a:lnTo>
                  <a:pt x="46" y="2342"/>
                </a:lnTo>
                <a:lnTo>
                  <a:pt x="0" y="2269"/>
                </a:lnTo>
                <a:lnTo>
                  <a:pt x="37" y="2205"/>
                </a:lnTo>
                <a:lnTo>
                  <a:pt x="110" y="2169"/>
                </a:lnTo>
                <a:lnTo>
                  <a:pt x="220" y="2141"/>
                </a:lnTo>
                <a:lnTo>
                  <a:pt x="256" y="2068"/>
                </a:lnTo>
                <a:lnTo>
                  <a:pt x="256" y="1949"/>
                </a:lnTo>
                <a:lnTo>
                  <a:pt x="201" y="1876"/>
                </a:lnTo>
                <a:lnTo>
                  <a:pt x="247" y="1794"/>
                </a:lnTo>
                <a:lnTo>
                  <a:pt x="247" y="1684"/>
                </a:lnTo>
                <a:lnTo>
                  <a:pt x="247" y="1547"/>
                </a:lnTo>
                <a:lnTo>
                  <a:pt x="192" y="1465"/>
                </a:lnTo>
                <a:lnTo>
                  <a:pt x="192" y="1382"/>
                </a:lnTo>
                <a:lnTo>
                  <a:pt x="201" y="1273"/>
                </a:lnTo>
                <a:lnTo>
                  <a:pt x="211" y="1172"/>
                </a:lnTo>
                <a:lnTo>
                  <a:pt x="206" y="1055"/>
                </a:lnTo>
                <a:lnTo>
                  <a:pt x="275" y="1082"/>
                </a:lnTo>
                <a:lnTo>
                  <a:pt x="365" y="1083"/>
                </a:lnTo>
                <a:lnTo>
                  <a:pt x="524" y="1062"/>
                </a:lnTo>
                <a:lnTo>
                  <a:pt x="695" y="1104"/>
                </a:lnTo>
                <a:lnTo>
                  <a:pt x="769" y="1056"/>
                </a:lnTo>
                <a:lnTo>
                  <a:pt x="832" y="998"/>
                </a:lnTo>
                <a:lnTo>
                  <a:pt x="983" y="1008"/>
                </a:lnTo>
                <a:lnTo>
                  <a:pt x="1079" y="981"/>
                </a:lnTo>
                <a:lnTo>
                  <a:pt x="1169" y="923"/>
                </a:lnTo>
                <a:lnTo>
                  <a:pt x="1310" y="944"/>
                </a:lnTo>
                <a:lnTo>
                  <a:pt x="1391" y="998"/>
                </a:lnTo>
                <a:lnTo>
                  <a:pt x="1517" y="1017"/>
                </a:lnTo>
                <a:lnTo>
                  <a:pt x="1616" y="987"/>
                </a:lnTo>
                <a:lnTo>
                  <a:pt x="1750" y="1008"/>
                </a:lnTo>
                <a:lnTo>
                  <a:pt x="1873" y="963"/>
                </a:lnTo>
                <a:lnTo>
                  <a:pt x="1876" y="833"/>
                </a:lnTo>
                <a:lnTo>
                  <a:pt x="1883" y="720"/>
                </a:lnTo>
                <a:lnTo>
                  <a:pt x="1903" y="615"/>
                </a:lnTo>
                <a:lnTo>
                  <a:pt x="1967" y="605"/>
                </a:lnTo>
                <a:lnTo>
                  <a:pt x="2039" y="542"/>
                </a:lnTo>
                <a:lnTo>
                  <a:pt x="1993" y="429"/>
                </a:lnTo>
                <a:lnTo>
                  <a:pt x="1993" y="299"/>
                </a:lnTo>
                <a:lnTo>
                  <a:pt x="2029" y="177"/>
                </a:lnTo>
                <a:lnTo>
                  <a:pt x="2083" y="75"/>
                </a:lnTo>
                <a:lnTo>
                  <a:pt x="2228" y="48"/>
                </a:lnTo>
                <a:lnTo>
                  <a:pt x="2357" y="63"/>
                </a:lnTo>
                <a:lnTo>
                  <a:pt x="2477" y="65"/>
                </a:lnTo>
                <a:lnTo>
                  <a:pt x="2579" y="68"/>
                </a:lnTo>
                <a:lnTo>
                  <a:pt x="2707" y="75"/>
                </a:lnTo>
                <a:lnTo>
                  <a:pt x="2798" y="21"/>
                </a:lnTo>
                <a:lnTo>
                  <a:pt x="2905" y="0"/>
                </a:lnTo>
                <a:lnTo>
                  <a:pt x="3037" y="2"/>
                </a:lnTo>
                <a:lnTo>
                  <a:pt x="3035" y="104"/>
                </a:lnTo>
                <a:lnTo>
                  <a:pt x="2983" y="186"/>
                </a:lnTo>
                <a:lnTo>
                  <a:pt x="2950" y="275"/>
                </a:lnTo>
                <a:lnTo>
                  <a:pt x="2974" y="330"/>
                </a:lnTo>
                <a:lnTo>
                  <a:pt x="3112" y="348"/>
                </a:lnTo>
                <a:lnTo>
                  <a:pt x="3445" y="366"/>
                </a:lnTo>
                <a:lnTo>
                  <a:pt x="4103" y="351"/>
                </a:lnTo>
                <a:lnTo>
                  <a:pt x="4171" y="431"/>
                </a:lnTo>
                <a:lnTo>
                  <a:pt x="4160" y="585"/>
                </a:lnTo>
                <a:lnTo>
                  <a:pt x="4097" y="858"/>
                </a:lnTo>
                <a:lnTo>
                  <a:pt x="4079" y="1001"/>
                </a:lnTo>
                <a:lnTo>
                  <a:pt x="4144" y="1140"/>
                </a:lnTo>
                <a:lnTo>
                  <a:pt x="4214" y="1322"/>
                </a:lnTo>
                <a:lnTo>
                  <a:pt x="4087" y="1410"/>
                </a:lnTo>
                <a:lnTo>
                  <a:pt x="4023" y="1456"/>
                </a:lnTo>
                <a:lnTo>
                  <a:pt x="3932" y="1492"/>
                </a:lnTo>
                <a:lnTo>
                  <a:pt x="3849" y="1520"/>
                </a:lnTo>
                <a:lnTo>
                  <a:pt x="3740" y="1565"/>
                </a:lnTo>
                <a:lnTo>
                  <a:pt x="3630" y="1547"/>
                </a:lnTo>
                <a:lnTo>
                  <a:pt x="3529" y="1538"/>
                </a:lnTo>
                <a:lnTo>
                  <a:pt x="3429" y="1584"/>
                </a:lnTo>
                <a:lnTo>
                  <a:pt x="3328" y="1611"/>
                </a:lnTo>
                <a:lnTo>
                  <a:pt x="3246" y="1684"/>
                </a:lnTo>
                <a:lnTo>
                  <a:pt x="3155" y="1757"/>
                </a:lnTo>
                <a:lnTo>
                  <a:pt x="3109" y="1858"/>
                </a:lnTo>
                <a:lnTo>
                  <a:pt x="3063" y="1940"/>
                </a:lnTo>
                <a:lnTo>
                  <a:pt x="2953" y="1968"/>
                </a:lnTo>
                <a:lnTo>
                  <a:pt x="2871" y="2013"/>
                </a:lnTo>
                <a:lnTo>
                  <a:pt x="2798" y="2050"/>
                </a:lnTo>
                <a:lnTo>
                  <a:pt x="2771" y="2141"/>
                </a:lnTo>
                <a:lnTo>
                  <a:pt x="2697" y="2187"/>
                </a:lnTo>
                <a:lnTo>
                  <a:pt x="2579" y="2224"/>
                </a:lnTo>
                <a:lnTo>
                  <a:pt x="2505" y="2288"/>
                </a:lnTo>
                <a:lnTo>
                  <a:pt x="2441" y="2361"/>
                </a:lnTo>
                <a:lnTo>
                  <a:pt x="2423" y="2452"/>
                </a:lnTo>
                <a:lnTo>
                  <a:pt x="2414" y="2562"/>
                </a:lnTo>
                <a:lnTo>
                  <a:pt x="2377" y="2635"/>
                </a:lnTo>
                <a:lnTo>
                  <a:pt x="2341" y="2717"/>
                </a:lnTo>
                <a:lnTo>
                  <a:pt x="2240" y="2781"/>
                </a:lnTo>
                <a:lnTo>
                  <a:pt x="2131" y="2790"/>
                </a:lnTo>
                <a:lnTo>
                  <a:pt x="2030" y="2845"/>
                </a:lnTo>
                <a:lnTo>
                  <a:pt x="1948" y="2845"/>
                </a:lnTo>
                <a:lnTo>
                  <a:pt x="1875" y="2900"/>
                </a:lnTo>
                <a:lnTo>
                  <a:pt x="1765" y="2946"/>
                </a:lnTo>
                <a:lnTo>
                  <a:pt x="1673" y="3028"/>
                </a:lnTo>
                <a:lnTo>
                  <a:pt x="1564" y="3092"/>
                </a:lnTo>
                <a:lnTo>
                  <a:pt x="1427" y="3092"/>
                </a:lnTo>
                <a:lnTo>
                  <a:pt x="1363" y="3156"/>
                </a:lnTo>
                <a:lnTo>
                  <a:pt x="1289" y="3202"/>
                </a:lnTo>
                <a:lnTo>
                  <a:pt x="1198" y="3238"/>
                </a:lnTo>
                <a:lnTo>
                  <a:pt x="1088" y="3238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C020AC28-3A33-01FF-6DB7-74201654753C}"/>
              </a:ext>
            </a:extLst>
          </p:cNvPr>
          <p:cNvSpPr>
            <a:spLocks/>
          </p:cNvSpPr>
          <p:nvPr/>
        </p:nvSpPr>
        <p:spPr bwMode="auto">
          <a:xfrm>
            <a:off x="8505499" y="4611438"/>
            <a:ext cx="1162204" cy="1036934"/>
          </a:xfrm>
          <a:custGeom>
            <a:avLst/>
            <a:gdLst/>
            <a:ahLst/>
            <a:cxnLst>
              <a:cxn ang="0">
                <a:pos x="265" y="2688"/>
              </a:cxn>
              <a:cxn ang="0">
                <a:pos x="283" y="2468"/>
              </a:cxn>
              <a:cxn ang="0">
                <a:pos x="347" y="2304"/>
              </a:cxn>
              <a:cxn ang="0">
                <a:pos x="283" y="2121"/>
              </a:cxn>
              <a:cxn ang="0">
                <a:pos x="210" y="1956"/>
              </a:cxn>
              <a:cxn ang="0">
                <a:pos x="91" y="1883"/>
              </a:cxn>
              <a:cxn ang="0">
                <a:pos x="36" y="1746"/>
              </a:cxn>
              <a:cxn ang="0">
                <a:pos x="9" y="1591"/>
              </a:cxn>
              <a:cxn ang="0">
                <a:pos x="100" y="1472"/>
              </a:cxn>
              <a:cxn ang="0">
                <a:pos x="228" y="1380"/>
              </a:cxn>
              <a:cxn ang="0">
                <a:pos x="301" y="1198"/>
              </a:cxn>
              <a:cxn ang="0">
                <a:pos x="393" y="1060"/>
              </a:cxn>
              <a:cxn ang="0">
                <a:pos x="338" y="896"/>
              </a:cxn>
              <a:cxn ang="0">
                <a:pos x="274" y="759"/>
              </a:cxn>
              <a:cxn ang="0">
                <a:pos x="301" y="567"/>
              </a:cxn>
              <a:cxn ang="0">
                <a:pos x="420" y="503"/>
              </a:cxn>
              <a:cxn ang="0">
                <a:pos x="594" y="512"/>
              </a:cxn>
              <a:cxn ang="0">
                <a:pos x="841" y="548"/>
              </a:cxn>
              <a:cxn ang="0">
                <a:pos x="1005" y="466"/>
              </a:cxn>
              <a:cxn ang="0">
                <a:pos x="1088" y="292"/>
              </a:cxn>
              <a:cxn ang="0">
                <a:pos x="1325" y="302"/>
              </a:cxn>
              <a:cxn ang="0">
                <a:pos x="1472" y="192"/>
              </a:cxn>
              <a:cxn ang="0">
                <a:pos x="1572" y="164"/>
              </a:cxn>
              <a:cxn ang="0">
                <a:pos x="1792" y="64"/>
              </a:cxn>
              <a:cxn ang="0">
                <a:pos x="1856" y="164"/>
              </a:cxn>
              <a:cxn ang="0">
                <a:pos x="1856" y="283"/>
              </a:cxn>
              <a:cxn ang="0">
                <a:pos x="1993" y="402"/>
              </a:cxn>
              <a:cxn ang="0">
                <a:pos x="2148" y="320"/>
              </a:cxn>
              <a:cxn ang="0">
                <a:pos x="2267" y="219"/>
              </a:cxn>
              <a:cxn ang="0">
                <a:pos x="2395" y="73"/>
              </a:cxn>
              <a:cxn ang="0">
                <a:pos x="2605" y="55"/>
              </a:cxn>
              <a:cxn ang="0">
                <a:pos x="2761" y="55"/>
              </a:cxn>
              <a:cxn ang="0">
                <a:pos x="2907" y="183"/>
              </a:cxn>
              <a:cxn ang="0">
                <a:pos x="2825" y="439"/>
              </a:cxn>
              <a:cxn ang="0">
                <a:pos x="2879" y="739"/>
              </a:cxn>
              <a:cxn ang="0">
                <a:pos x="2871" y="1090"/>
              </a:cxn>
              <a:cxn ang="0">
                <a:pos x="2942" y="1279"/>
              </a:cxn>
              <a:cxn ang="0">
                <a:pos x="3008" y="1469"/>
              </a:cxn>
              <a:cxn ang="0">
                <a:pos x="2999" y="1655"/>
              </a:cxn>
              <a:cxn ang="0">
                <a:pos x="2843" y="1673"/>
              </a:cxn>
              <a:cxn ang="0">
                <a:pos x="2724" y="1783"/>
              </a:cxn>
              <a:cxn ang="0">
                <a:pos x="2523" y="1847"/>
              </a:cxn>
              <a:cxn ang="0">
                <a:pos x="2313" y="1847"/>
              </a:cxn>
              <a:cxn ang="0">
                <a:pos x="2093" y="1966"/>
              </a:cxn>
              <a:cxn ang="0">
                <a:pos x="1920" y="2103"/>
              </a:cxn>
              <a:cxn ang="0">
                <a:pos x="1856" y="2276"/>
              </a:cxn>
              <a:cxn ang="0">
                <a:pos x="1773" y="2414"/>
              </a:cxn>
              <a:cxn ang="0">
                <a:pos x="1700" y="2496"/>
              </a:cxn>
              <a:cxn ang="0">
                <a:pos x="1572" y="2450"/>
              </a:cxn>
              <a:cxn ang="0">
                <a:pos x="1463" y="2386"/>
              </a:cxn>
              <a:cxn ang="0">
                <a:pos x="1261" y="2350"/>
              </a:cxn>
              <a:cxn ang="0">
                <a:pos x="1097" y="2414"/>
              </a:cxn>
              <a:cxn ang="0">
                <a:pos x="969" y="2532"/>
              </a:cxn>
              <a:cxn ang="0">
                <a:pos x="786" y="2606"/>
              </a:cxn>
              <a:cxn ang="0">
                <a:pos x="667" y="2642"/>
              </a:cxn>
              <a:cxn ang="0">
                <a:pos x="567" y="2660"/>
              </a:cxn>
              <a:cxn ang="0">
                <a:pos x="503" y="2779"/>
              </a:cxn>
              <a:cxn ang="0">
                <a:pos x="320" y="2798"/>
              </a:cxn>
            </a:cxnLst>
            <a:rect l="0" t="0" r="r" b="b"/>
            <a:pathLst>
              <a:path w="3035" h="2798">
                <a:moveTo>
                  <a:pt x="256" y="2752"/>
                </a:moveTo>
                <a:lnTo>
                  <a:pt x="265" y="2688"/>
                </a:lnTo>
                <a:lnTo>
                  <a:pt x="265" y="2606"/>
                </a:lnTo>
                <a:lnTo>
                  <a:pt x="283" y="2468"/>
                </a:lnTo>
                <a:lnTo>
                  <a:pt x="311" y="2377"/>
                </a:lnTo>
                <a:lnTo>
                  <a:pt x="347" y="2304"/>
                </a:lnTo>
                <a:lnTo>
                  <a:pt x="283" y="2231"/>
                </a:lnTo>
                <a:lnTo>
                  <a:pt x="283" y="2121"/>
                </a:lnTo>
                <a:lnTo>
                  <a:pt x="256" y="2030"/>
                </a:lnTo>
                <a:lnTo>
                  <a:pt x="210" y="1956"/>
                </a:lnTo>
                <a:lnTo>
                  <a:pt x="183" y="1838"/>
                </a:lnTo>
                <a:lnTo>
                  <a:pt x="91" y="1883"/>
                </a:lnTo>
                <a:lnTo>
                  <a:pt x="36" y="1810"/>
                </a:lnTo>
                <a:lnTo>
                  <a:pt x="36" y="1746"/>
                </a:lnTo>
                <a:lnTo>
                  <a:pt x="0" y="1682"/>
                </a:lnTo>
                <a:lnTo>
                  <a:pt x="9" y="1591"/>
                </a:lnTo>
                <a:lnTo>
                  <a:pt x="27" y="1508"/>
                </a:lnTo>
                <a:lnTo>
                  <a:pt x="100" y="1472"/>
                </a:lnTo>
                <a:lnTo>
                  <a:pt x="146" y="1408"/>
                </a:lnTo>
                <a:lnTo>
                  <a:pt x="228" y="1380"/>
                </a:lnTo>
                <a:lnTo>
                  <a:pt x="292" y="1289"/>
                </a:lnTo>
                <a:lnTo>
                  <a:pt x="301" y="1198"/>
                </a:lnTo>
                <a:lnTo>
                  <a:pt x="338" y="1134"/>
                </a:lnTo>
                <a:lnTo>
                  <a:pt x="393" y="1060"/>
                </a:lnTo>
                <a:lnTo>
                  <a:pt x="384" y="951"/>
                </a:lnTo>
                <a:lnTo>
                  <a:pt x="338" y="896"/>
                </a:lnTo>
                <a:lnTo>
                  <a:pt x="292" y="823"/>
                </a:lnTo>
                <a:lnTo>
                  <a:pt x="274" y="759"/>
                </a:lnTo>
                <a:lnTo>
                  <a:pt x="320" y="658"/>
                </a:lnTo>
                <a:lnTo>
                  <a:pt x="301" y="567"/>
                </a:lnTo>
                <a:lnTo>
                  <a:pt x="347" y="503"/>
                </a:lnTo>
                <a:lnTo>
                  <a:pt x="420" y="503"/>
                </a:lnTo>
                <a:lnTo>
                  <a:pt x="503" y="539"/>
                </a:lnTo>
                <a:lnTo>
                  <a:pt x="594" y="512"/>
                </a:lnTo>
                <a:lnTo>
                  <a:pt x="722" y="521"/>
                </a:lnTo>
                <a:lnTo>
                  <a:pt x="841" y="548"/>
                </a:lnTo>
                <a:lnTo>
                  <a:pt x="941" y="530"/>
                </a:lnTo>
                <a:lnTo>
                  <a:pt x="1005" y="466"/>
                </a:lnTo>
                <a:lnTo>
                  <a:pt x="1042" y="393"/>
                </a:lnTo>
                <a:lnTo>
                  <a:pt x="1088" y="292"/>
                </a:lnTo>
                <a:lnTo>
                  <a:pt x="1197" y="338"/>
                </a:lnTo>
                <a:lnTo>
                  <a:pt x="1325" y="302"/>
                </a:lnTo>
                <a:lnTo>
                  <a:pt x="1417" y="256"/>
                </a:lnTo>
                <a:lnTo>
                  <a:pt x="1472" y="192"/>
                </a:lnTo>
                <a:lnTo>
                  <a:pt x="1545" y="210"/>
                </a:lnTo>
                <a:lnTo>
                  <a:pt x="1572" y="164"/>
                </a:lnTo>
                <a:lnTo>
                  <a:pt x="1629" y="95"/>
                </a:lnTo>
                <a:lnTo>
                  <a:pt x="1792" y="64"/>
                </a:lnTo>
                <a:lnTo>
                  <a:pt x="1837" y="110"/>
                </a:lnTo>
                <a:lnTo>
                  <a:pt x="1856" y="164"/>
                </a:lnTo>
                <a:lnTo>
                  <a:pt x="1847" y="219"/>
                </a:lnTo>
                <a:lnTo>
                  <a:pt x="1856" y="283"/>
                </a:lnTo>
                <a:lnTo>
                  <a:pt x="1938" y="338"/>
                </a:lnTo>
                <a:lnTo>
                  <a:pt x="1993" y="402"/>
                </a:lnTo>
                <a:lnTo>
                  <a:pt x="2066" y="347"/>
                </a:lnTo>
                <a:lnTo>
                  <a:pt x="2148" y="320"/>
                </a:lnTo>
                <a:lnTo>
                  <a:pt x="2203" y="265"/>
                </a:lnTo>
                <a:lnTo>
                  <a:pt x="2267" y="219"/>
                </a:lnTo>
                <a:lnTo>
                  <a:pt x="2322" y="183"/>
                </a:lnTo>
                <a:lnTo>
                  <a:pt x="2395" y="73"/>
                </a:lnTo>
                <a:lnTo>
                  <a:pt x="2496" y="100"/>
                </a:lnTo>
                <a:lnTo>
                  <a:pt x="2605" y="55"/>
                </a:lnTo>
                <a:lnTo>
                  <a:pt x="2660" y="0"/>
                </a:lnTo>
                <a:lnTo>
                  <a:pt x="2761" y="55"/>
                </a:lnTo>
                <a:lnTo>
                  <a:pt x="2871" y="64"/>
                </a:lnTo>
                <a:lnTo>
                  <a:pt x="2907" y="183"/>
                </a:lnTo>
                <a:lnTo>
                  <a:pt x="2871" y="329"/>
                </a:lnTo>
                <a:lnTo>
                  <a:pt x="2825" y="439"/>
                </a:lnTo>
                <a:lnTo>
                  <a:pt x="2825" y="612"/>
                </a:lnTo>
                <a:lnTo>
                  <a:pt x="2879" y="739"/>
                </a:lnTo>
                <a:lnTo>
                  <a:pt x="2853" y="934"/>
                </a:lnTo>
                <a:lnTo>
                  <a:pt x="2871" y="1090"/>
                </a:lnTo>
                <a:lnTo>
                  <a:pt x="2862" y="1243"/>
                </a:lnTo>
                <a:lnTo>
                  <a:pt x="2942" y="1279"/>
                </a:lnTo>
                <a:lnTo>
                  <a:pt x="3017" y="1325"/>
                </a:lnTo>
                <a:lnTo>
                  <a:pt x="3008" y="1469"/>
                </a:lnTo>
                <a:lnTo>
                  <a:pt x="3035" y="1576"/>
                </a:lnTo>
                <a:lnTo>
                  <a:pt x="2999" y="1655"/>
                </a:lnTo>
                <a:lnTo>
                  <a:pt x="2898" y="1682"/>
                </a:lnTo>
                <a:lnTo>
                  <a:pt x="2843" y="1673"/>
                </a:lnTo>
                <a:lnTo>
                  <a:pt x="2743" y="1719"/>
                </a:lnTo>
                <a:lnTo>
                  <a:pt x="2724" y="1783"/>
                </a:lnTo>
                <a:lnTo>
                  <a:pt x="2605" y="1828"/>
                </a:lnTo>
                <a:lnTo>
                  <a:pt x="2523" y="1847"/>
                </a:lnTo>
                <a:lnTo>
                  <a:pt x="2441" y="1865"/>
                </a:lnTo>
                <a:lnTo>
                  <a:pt x="2313" y="1847"/>
                </a:lnTo>
                <a:lnTo>
                  <a:pt x="2157" y="1902"/>
                </a:lnTo>
                <a:lnTo>
                  <a:pt x="2093" y="1966"/>
                </a:lnTo>
                <a:lnTo>
                  <a:pt x="1984" y="2048"/>
                </a:lnTo>
                <a:lnTo>
                  <a:pt x="1920" y="2103"/>
                </a:lnTo>
                <a:lnTo>
                  <a:pt x="1901" y="2194"/>
                </a:lnTo>
                <a:lnTo>
                  <a:pt x="1856" y="2276"/>
                </a:lnTo>
                <a:lnTo>
                  <a:pt x="1819" y="2331"/>
                </a:lnTo>
                <a:lnTo>
                  <a:pt x="1773" y="2414"/>
                </a:lnTo>
                <a:lnTo>
                  <a:pt x="1755" y="2487"/>
                </a:lnTo>
                <a:lnTo>
                  <a:pt x="1700" y="2496"/>
                </a:lnTo>
                <a:lnTo>
                  <a:pt x="1618" y="2505"/>
                </a:lnTo>
                <a:lnTo>
                  <a:pt x="1572" y="2450"/>
                </a:lnTo>
                <a:lnTo>
                  <a:pt x="1536" y="2395"/>
                </a:lnTo>
                <a:lnTo>
                  <a:pt x="1463" y="2386"/>
                </a:lnTo>
                <a:lnTo>
                  <a:pt x="1371" y="2340"/>
                </a:lnTo>
                <a:lnTo>
                  <a:pt x="1261" y="2350"/>
                </a:lnTo>
                <a:lnTo>
                  <a:pt x="1161" y="2368"/>
                </a:lnTo>
                <a:lnTo>
                  <a:pt x="1097" y="2414"/>
                </a:lnTo>
                <a:lnTo>
                  <a:pt x="1033" y="2487"/>
                </a:lnTo>
                <a:lnTo>
                  <a:pt x="969" y="2532"/>
                </a:lnTo>
                <a:lnTo>
                  <a:pt x="859" y="2560"/>
                </a:lnTo>
                <a:lnTo>
                  <a:pt x="786" y="2606"/>
                </a:lnTo>
                <a:lnTo>
                  <a:pt x="722" y="2651"/>
                </a:lnTo>
                <a:lnTo>
                  <a:pt x="667" y="2642"/>
                </a:lnTo>
                <a:lnTo>
                  <a:pt x="603" y="2606"/>
                </a:lnTo>
                <a:lnTo>
                  <a:pt x="567" y="2660"/>
                </a:lnTo>
                <a:lnTo>
                  <a:pt x="548" y="2715"/>
                </a:lnTo>
                <a:lnTo>
                  <a:pt x="503" y="2779"/>
                </a:lnTo>
                <a:lnTo>
                  <a:pt x="411" y="2788"/>
                </a:lnTo>
                <a:lnTo>
                  <a:pt x="320" y="2798"/>
                </a:lnTo>
                <a:lnTo>
                  <a:pt x="256" y="2752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800">
              <a:latin typeface="Bahnschrift" panose="020B0502040204020203" pitchFamily="34" charset="0"/>
            </a:endParaRP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2CF8B2EA-ABAA-9B8B-0ED9-2E04A7B723A5}"/>
              </a:ext>
            </a:extLst>
          </p:cNvPr>
          <p:cNvSpPr>
            <a:spLocks/>
          </p:cNvSpPr>
          <p:nvPr/>
        </p:nvSpPr>
        <p:spPr bwMode="auto">
          <a:xfrm>
            <a:off x="8091930" y="2080251"/>
            <a:ext cx="944314" cy="681532"/>
          </a:xfrm>
          <a:custGeom>
            <a:avLst/>
            <a:gdLst/>
            <a:ahLst/>
            <a:cxnLst>
              <a:cxn ang="0">
                <a:pos x="695" y="27"/>
              </a:cxn>
              <a:cxn ang="0">
                <a:pos x="1214" y="27"/>
              </a:cxn>
              <a:cxn ang="0">
                <a:pos x="1491" y="0"/>
              </a:cxn>
              <a:cxn ang="0">
                <a:pos x="1656" y="18"/>
              </a:cxn>
              <a:cxn ang="0">
                <a:pos x="1805" y="9"/>
              </a:cxn>
              <a:cxn ang="0">
                <a:pos x="1901" y="34"/>
              </a:cxn>
              <a:cxn ang="0">
                <a:pos x="2270" y="9"/>
              </a:cxn>
              <a:cxn ang="0">
                <a:pos x="2314" y="87"/>
              </a:cxn>
              <a:cxn ang="0">
                <a:pos x="2354" y="159"/>
              </a:cxn>
              <a:cxn ang="0">
                <a:pos x="2394" y="247"/>
              </a:cxn>
              <a:cxn ang="0">
                <a:pos x="2426" y="303"/>
              </a:cxn>
              <a:cxn ang="0">
                <a:pos x="2466" y="359"/>
              </a:cxn>
              <a:cxn ang="0">
                <a:pos x="2410" y="439"/>
              </a:cxn>
              <a:cxn ang="0">
                <a:pos x="2346" y="543"/>
              </a:cxn>
              <a:cxn ang="0">
                <a:pos x="2266" y="639"/>
              </a:cxn>
              <a:cxn ang="0">
                <a:pos x="2178" y="679"/>
              </a:cxn>
              <a:cxn ang="0">
                <a:pos x="2074" y="695"/>
              </a:cxn>
              <a:cxn ang="0">
                <a:pos x="2010" y="751"/>
              </a:cxn>
              <a:cxn ang="0">
                <a:pos x="1946" y="751"/>
              </a:cxn>
              <a:cxn ang="0">
                <a:pos x="1850" y="799"/>
              </a:cxn>
              <a:cxn ang="0">
                <a:pos x="1818" y="871"/>
              </a:cxn>
              <a:cxn ang="0">
                <a:pos x="1754" y="911"/>
              </a:cxn>
              <a:cxn ang="0">
                <a:pos x="1658" y="943"/>
              </a:cxn>
              <a:cxn ang="0">
                <a:pos x="1562" y="1023"/>
              </a:cxn>
              <a:cxn ang="0">
                <a:pos x="1474" y="1055"/>
              </a:cxn>
              <a:cxn ang="0">
                <a:pos x="1410" y="1071"/>
              </a:cxn>
              <a:cxn ang="0">
                <a:pos x="1450" y="1119"/>
              </a:cxn>
              <a:cxn ang="0">
                <a:pos x="1474" y="1183"/>
              </a:cxn>
              <a:cxn ang="0">
                <a:pos x="1522" y="1239"/>
              </a:cxn>
              <a:cxn ang="0">
                <a:pos x="1514" y="1319"/>
              </a:cxn>
              <a:cxn ang="0">
                <a:pos x="1482" y="1391"/>
              </a:cxn>
              <a:cxn ang="0">
                <a:pos x="1514" y="1447"/>
              </a:cxn>
              <a:cxn ang="0">
                <a:pos x="1546" y="1511"/>
              </a:cxn>
              <a:cxn ang="0">
                <a:pos x="1554" y="1559"/>
              </a:cxn>
              <a:cxn ang="0">
                <a:pos x="1466" y="1599"/>
              </a:cxn>
              <a:cxn ang="0">
                <a:pos x="1458" y="1639"/>
              </a:cxn>
              <a:cxn ang="0">
                <a:pos x="1354" y="1703"/>
              </a:cxn>
              <a:cxn ang="0">
                <a:pos x="1274" y="1711"/>
              </a:cxn>
              <a:cxn ang="0">
                <a:pos x="1186" y="1767"/>
              </a:cxn>
              <a:cxn ang="0">
                <a:pos x="1106" y="1743"/>
              </a:cxn>
              <a:cxn ang="0">
                <a:pos x="1066" y="1711"/>
              </a:cxn>
              <a:cxn ang="0">
                <a:pos x="978" y="1743"/>
              </a:cxn>
              <a:cxn ang="0">
                <a:pos x="882" y="1783"/>
              </a:cxn>
              <a:cxn ang="0">
                <a:pos x="802" y="1839"/>
              </a:cxn>
              <a:cxn ang="0">
                <a:pos x="554" y="1279"/>
              </a:cxn>
              <a:cxn ang="0">
                <a:pos x="530" y="1151"/>
              </a:cxn>
              <a:cxn ang="0">
                <a:pos x="522" y="1031"/>
              </a:cxn>
              <a:cxn ang="0">
                <a:pos x="442" y="935"/>
              </a:cxn>
              <a:cxn ang="0">
                <a:pos x="314" y="815"/>
              </a:cxn>
              <a:cxn ang="0">
                <a:pos x="210" y="695"/>
              </a:cxn>
              <a:cxn ang="0">
                <a:pos x="162" y="543"/>
              </a:cxn>
              <a:cxn ang="0">
                <a:pos x="74" y="423"/>
              </a:cxn>
              <a:cxn ang="0">
                <a:pos x="0" y="265"/>
              </a:cxn>
              <a:cxn ang="0">
                <a:pos x="372" y="192"/>
              </a:cxn>
              <a:cxn ang="0">
                <a:pos x="492" y="102"/>
              </a:cxn>
              <a:cxn ang="0">
                <a:pos x="695" y="27"/>
              </a:cxn>
            </a:cxnLst>
            <a:rect l="0" t="0" r="r" b="b"/>
            <a:pathLst>
              <a:path w="2466" h="1839">
                <a:moveTo>
                  <a:pt x="695" y="27"/>
                </a:moveTo>
                <a:lnTo>
                  <a:pt x="1214" y="27"/>
                </a:lnTo>
                <a:lnTo>
                  <a:pt x="1491" y="0"/>
                </a:lnTo>
                <a:lnTo>
                  <a:pt x="1656" y="18"/>
                </a:lnTo>
                <a:lnTo>
                  <a:pt x="1805" y="9"/>
                </a:lnTo>
                <a:lnTo>
                  <a:pt x="1901" y="34"/>
                </a:lnTo>
                <a:lnTo>
                  <a:pt x="2270" y="9"/>
                </a:lnTo>
                <a:lnTo>
                  <a:pt x="2314" y="87"/>
                </a:lnTo>
                <a:lnTo>
                  <a:pt x="2354" y="159"/>
                </a:lnTo>
                <a:lnTo>
                  <a:pt x="2394" y="247"/>
                </a:lnTo>
                <a:lnTo>
                  <a:pt x="2426" y="303"/>
                </a:lnTo>
                <a:lnTo>
                  <a:pt x="2466" y="359"/>
                </a:lnTo>
                <a:lnTo>
                  <a:pt x="2410" y="439"/>
                </a:lnTo>
                <a:lnTo>
                  <a:pt x="2346" y="543"/>
                </a:lnTo>
                <a:lnTo>
                  <a:pt x="2266" y="639"/>
                </a:lnTo>
                <a:lnTo>
                  <a:pt x="2178" y="679"/>
                </a:lnTo>
                <a:lnTo>
                  <a:pt x="2074" y="695"/>
                </a:lnTo>
                <a:lnTo>
                  <a:pt x="2010" y="751"/>
                </a:lnTo>
                <a:lnTo>
                  <a:pt x="1946" y="751"/>
                </a:lnTo>
                <a:lnTo>
                  <a:pt x="1850" y="799"/>
                </a:lnTo>
                <a:lnTo>
                  <a:pt x="1818" y="871"/>
                </a:lnTo>
                <a:lnTo>
                  <a:pt x="1754" y="911"/>
                </a:lnTo>
                <a:lnTo>
                  <a:pt x="1658" y="943"/>
                </a:lnTo>
                <a:lnTo>
                  <a:pt x="1562" y="1023"/>
                </a:lnTo>
                <a:lnTo>
                  <a:pt x="1474" y="1055"/>
                </a:lnTo>
                <a:lnTo>
                  <a:pt x="1410" y="1071"/>
                </a:lnTo>
                <a:lnTo>
                  <a:pt x="1450" y="1119"/>
                </a:lnTo>
                <a:lnTo>
                  <a:pt x="1474" y="1183"/>
                </a:lnTo>
                <a:lnTo>
                  <a:pt x="1522" y="1239"/>
                </a:lnTo>
                <a:lnTo>
                  <a:pt x="1514" y="1319"/>
                </a:lnTo>
                <a:lnTo>
                  <a:pt x="1482" y="1391"/>
                </a:lnTo>
                <a:lnTo>
                  <a:pt x="1514" y="1447"/>
                </a:lnTo>
                <a:lnTo>
                  <a:pt x="1546" y="1511"/>
                </a:lnTo>
                <a:lnTo>
                  <a:pt x="1554" y="1559"/>
                </a:lnTo>
                <a:lnTo>
                  <a:pt x="1466" y="1599"/>
                </a:lnTo>
                <a:lnTo>
                  <a:pt x="1458" y="1639"/>
                </a:lnTo>
                <a:lnTo>
                  <a:pt x="1354" y="1703"/>
                </a:lnTo>
                <a:lnTo>
                  <a:pt x="1274" y="1711"/>
                </a:lnTo>
                <a:lnTo>
                  <a:pt x="1186" y="1767"/>
                </a:lnTo>
                <a:lnTo>
                  <a:pt x="1106" y="1743"/>
                </a:lnTo>
                <a:lnTo>
                  <a:pt x="1066" y="1711"/>
                </a:lnTo>
                <a:lnTo>
                  <a:pt x="978" y="1743"/>
                </a:lnTo>
                <a:lnTo>
                  <a:pt x="882" y="1783"/>
                </a:lnTo>
                <a:lnTo>
                  <a:pt x="802" y="1839"/>
                </a:lnTo>
                <a:lnTo>
                  <a:pt x="554" y="1279"/>
                </a:lnTo>
                <a:lnTo>
                  <a:pt x="530" y="1151"/>
                </a:lnTo>
                <a:lnTo>
                  <a:pt x="522" y="1031"/>
                </a:lnTo>
                <a:lnTo>
                  <a:pt x="442" y="935"/>
                </a:lnTo>
                <a:lnTo>
                  <a:pt x="314" y="815"/>
                </a:lnTo>
                <a:lnTo>
                  <a:pt x="210" y="695"/>
                </a:lnTo>
                <a:lnTo>
                  <a:pt x="162" y="543"/>
                </a:lnTo>
                <a:lnTo>
                  <a:pt x="74" y="423"/>
                </a:lnTo>
                <a:lnTo>
                  <a:pt x="0" y="265"/>
                </a:lnTo>
                <a:lnTo>
                  <a:pt x="372" y="192"/>
                </a:lnTo>
                <a:lnTo>
                  <a:pt x="492" y="102"/>
                </a:lnTo>
                <a:lnTo>
                  <a:pt x="695" y="27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945691B8-CBD7-62BE-739C-B53B0A440FD5}"/>
              </a:ext>
            </a:extLst>
          </p:cNvPr>
          <p:cNvSpPr>
            <a:spLocks/>
          </p:cNvSpPr>
          <p:nvPr/>
        </p:nvSpPr>
        <p:spPr bwMode="auto">
          <a:xfrm>
            <a:off x="8399425" y="2685067"/>
            <a:ext cx="573633" cy="954292"/>
          </a:xfrm>
          <a:custGeom>
            <a:avLst/>
            <a:gdLst/>
            <a:ahLst/>
            <a:cxnLst>
              <a:cxn ang="0">
                <a:pos x="55" y="327"/>
              </a:cxn>
              <a:cxn ang="0">
                <a:pos x="199" y="559"/>
              </a:cxn>
              <a:cxn ang="0">
                <a:pos x="279" y="759"/>
              </a:cxn>
              <a:cxn ang="0">
                <a:pos x="351" y="951"/>
              </a:cxn>
              <a:cxn ang="0">
                <a:pos x="487" y="1143"/>
              </a:cxn>
              <a:cxn ang="0">
                <a:pos x="343" y="1351"/>
              </a:cxn>
              <a:cxn ang="0">
                <a:pos x="191" y="1455"/>
              </a:cxn>
              <a:cxn ang="0">
                <a:pos x="79" y="1631"/>
              </a:cxn>
              <a:cxn ang="0">
                <a:pos x="111" y="1751"/>
              </a:cxn>
              <a:cxn ang="0">
                <a:pos x="159" y="1855"/>
              </a:cxn>
              <a:cxn ang="0">
                <a:pos x="183" y="1983"/>
              </a:cxn>
              <a:cxn ang="0">
                <a:pos x="279" y="2127"/>
              </a:cxn>
              <a:cxn ang="0">
                <a:pos x="303" y="2263"/>
              </a:cxn>
              <a:cxn ang="0">
                <a:pos x="391" y="2423"/>
              </a:cxn>
              <a:cxn ang="0">
                <a:pos x="511" y="2447"/>
              </a:cxn>
              <a:cxn ang="0">
                <a:pos x="615" y="2535"/>
              </a:cxn>
              <a:cxn ang="0">
                <a:pos x="775" y="2559"/>
              </a:cxn>
              <a:cxn ang="0">
                <a:pos x="887" y="2575"/>
              </a:cxn>
              <a:cxn ang="0">
                <a:pos x="999" y="2455"/>
              </a:cxn>
              <a:cxn ang="0">
                <a:pos x="1159" y="2471"/>
              </a:cxn>
              <a:cxn ang="0">
                <a:pos x="1263" y="2567"/>
              </a:cxn>
              <a:cxn ang="0">
                <a:pos x="1367" y="2559"/>
              </a:cxn>
              <a:cxn ang="0">
                <a:pos x="1415" y="2415"/>
              </a:cxn>
              <a:cxn ang="0">
                <a:pos x="1375" y="2295"/>
              </a:cxn>
              <a:cxn ang="0">
                <a:pos x="1399" y="2159"/>
              </a:cxn>
              <a:cxn ang="0">
                <a:pos x="1295" y="1959"/>
              </a:cxn>
              <a:cxn ang="0">
                <a:pos x="1151" y="1895"/>
              </a:cxn>
              <a:cxn ang="0">
                <a:pos x="983" y="1831"/>
              </a:cxn>
              <a:cxn ang="0">
                <a:pos x="943" y="1671"/>
              </a:cxn>
              <a:cxn ang="0">
                <a:pos x="1039" y="1527"/>
              </a:cxn>
              <a:cxn ang="0">
                <a:pos x="959" y="1423"/>
              </a:cxn>
              <a:cxn ang="0">
                <a:pos x="903" y="1359"/>
              </a:cxn>
              <a:cxn ang="0">
                <a:pos x="911" y="1191"/>
              </a:cxn>
              <a:cxn ang="0">
                <a:pos x="1071" y="1143"/>
              </a:cxn>
              <a:cxn ang="0">
                <a:pos x="1167" y="983"/>
              </a:cxn>
              <a:cxn ang="0">
                <a:pos x="1071" y="783"/>
              </a:cxn>
              <a:cxn ang="0">
                <a:pos x="1207" y="695"/>
              </a:cxn>
              <a:cxn ang="0">
                <a:pos x="1375" y="751"/>
              </a:cxn>
              <a:cxn ang="0">
                <a:pos x="1414" y="585"/>
              </a:cxn>
              <a:cxn ang="0">
                <a:pos x="1498" y="297"/>
              </a:cxn>
              <a:cxn ang="0">
                <a:pos x="1381" y="223"/>
              </a:cxn>
              <a:cxn ang="0">
                <a:pos x="1186" y="262"/>
              </a:cxn>
              <a:cxn ang="0">
                <a:pos x="1041" y="136"/>
              </a:cxn>
              <a:cxn ang="0">
                <a:pos x="952" y="33"/>
              </a:cxn>
              <a:cxn ang="0">
                <a:pos x="742" y="31"/>
              </a:cxn>
              <a:cxn ang="0">
                <a:pos x="553" y="70"/>
              </a:cxn>
              <a:cxn ang="0">
                <a:pos x="382" y="136"/>
              </a:cxn>
              <a:cxn ang="0">
                <a:pos x="265" y="79"/>
              </a:cxn>
              <a:cxn ang="0">
                <a:pos x="75" y="150"/>
              </a:cxn>
            </a:cxnLst>
            <a:rect l="0" t="0" r="r" b="b"/>
            <a:pathLst>
              <a:path w="1498" h="2575">
                <a:moveTo>
                  <a:pt x="0" y="208"/>
                </a:moveTo>
                <a:lnTo>
                  <a:pt x="55" y="327"/>
                </a:lnTo>
                <a:lnTo>
                  <a:pt x="103" y="447"/>
                </a:lnTo>
                <a:lnTo>
                  <a:pt x="199" y="559"/>
                </a:lnTo>
                <a:lnTo>
                  <a:pt x="255" y="663"/>
                </a:lnTo>
                <a:lnTo>
                  <a:pt x="279" y="759"/>
                </a:lnTo>
                <a:lnTo>
                  <a:pt x="295" y="879"/>
                </a:lnTo>
                <a:lnTo>
                  <a:pt x="351" y="951"/>
                </a:lnTo>
                <a:lnTo>
                  <a:pt x="487" y="1015"/>
                </a:lnTo>
                <a:lnTo>
                  <a:pt x="487" y="1143"/>
                </a:lnTo>
                <a:lnTo>
                  <a:pt x="447" y="1239"/>
                </a:lnTo>
                <a:lnTo>
                  <a:pt x="343" y="1351"/>
                </a:lnTo>
                <a:lnTo>
                  <a:pt x="271" y="1455"/>
                </a:lnTo>
                <a:lnTo>
                  <a:pt x="191" y="1455"/>
                </a:lnTo>
                <a:lnTo>
                  <a:pt x="119" y="1543"/>
                </a:lnTo>
                <a:lnTo>
                  <a:pt x="79" y="1631"/>
                </a:lnTo>
                <a:lnTo>
                  <a:pt x="87" y="1687"/>
                </a:lnTo>
                <a:lnTo>
                  <a:pt x="111" y="1751"/>
                </a:lnTo>
                <a:lnTo>
                  <a:pt x="127" y="1807"/>
                </a:lnTo>
                <a:lnTo>
                  <a:pt x="159" y="1855"/>
                </a:lnTo>
                <a:lnTo>
                  <a:pt x="135" y="1927"/>
                </a:lnTo>
                <a:lnTo>
                  <a:pt x="183" y="1983"/>
                </a:lnTo>
                <a:lnTo>
                  <a:pt x="223" y="2047"/>
                </a:lnTo>
                <a:lnTo>
                  <a:pt x="279" y="2127"/>
                </a:lnTo>
                <a:lnTo>
                  <a:pt x="263" y="2199"/>
                </a:lnTo>
                <a:lnTo>
                  <a:pt x="303" y="2263"/>
                </a:lnTo>
                <a:lnTo>
                  <a:pt x="351" y="2335"/>
                </a:lnTo>
                <a:lnTo>
                  <a:pt x="391" y="2423"/>
                </a:lnTo>
                <a:lnTo>
                  <a:pt x="463" y="2407"/>
                </a:lnTo>
                <a:lnTo>
                  <a:pt x="511" y="2447"/>
                </a:lnTo>
                <a:lnTo>
                  <a:pt x="575" y="2487"/>
                </a:lnTo>
                <a:lnTo>
                  <a:pt x="615" y="2535"/>
                </a:lnTo>
                <a:lnTo>
                  <a:pt x="695" y="2535"/>
                </a:lnTo>
                <a:lnTo>
                  <a:pt x="775" y="2559"/>
                </a:lnTo>
                <a:lnTo>
                  <a:pt x="831" y="2535"/>
                </a:lnTo>
                <a:lnTo>
                  <a:pt x="887" y="2575"/>
                </a:lnTo>
                <a:lnTo>
                  <a:pt x="959" y="2511"/>
                </a:lnTo>
                <a:lnTo>
                  <a:pt x="999" y="2455"/>
                </a:lnTo>
                <a:lnTo>
                  <a:pt x="1079" y="2455"/>
                </a:lnTo>
                <a:lnTo>
                  <a:pt x="1159" y="2471"/>
                </a:lnTo>
                <a:lnTo>
                  <a:pt x="1223" y="2503"/>
                </a:lnTo>
                <a:lnTo>
                  <a:pt x="1263" y="2567"/>
                </a:lnTo>
                <a:lnTo>
                  <a:pt x="1311" y="2567"/>
                </a:lnTo>
                <a:lnTo>
                  <a:pt x="1367" y="2559"/>
                </a:lnTo>
                <a:lnTo>
                  <a:pt x="1447" y="2487"/>
                </a:lnTo>
                <a:lnTo>
                  <a:pt x="1415" y="2415"/>
                </a:lnTo>
                <a:lnTo>
                  <a:pt x="1383" y="2367"/>
                </a:lnTo>
                <a:lnTo>
                  <a:pt x="1375" y="2295"/>
                </a:lnTo>
                <a:lnTo>
                  <a:pt x="1327" y="2239"/>
                </a:lnTo>
                <a:lnTo>
                  <a:pt x="1399" y="2159"/>
                </a:lnTo>
                <a:lnTo>
                  <a:pt x="1375" y="2047"/>
                </a:lnTo>
                <a:lnTo>
                  <a:pt x="1295" y="1959"/>
                </a:lnTo>
                <a:lnTo>
                  <a:pt x="1215" y="1903"/>
                </a:lnTo>
                <a:lnTo>
                  <a:pt x="1151" y="1895"/>
                </a:lnTo>
                <a:lnTo>
                  <a:pt x="1047" y="1863"/>
                </a:lnTo>
                <a:lnTo>
                  <a:pt x="983" y="1831"/>
                </a:lnTo>
                <a:lnTo>
                  <a:pt x="943" y="1759"/>
                </a:lnTo>
                <a:lnTo>
                  <a:pt x="943" y="1671"/>
                </a:lnTo>
                <a:lnTo>
                  <a:pt x="983" y="1591"/>
                </a:lnTo>
                <a:lnTo>
                  <a:pt x="1039" y="1527"/>
                </a:lnTo>
                <a:lnTo>
                  <a:pt x="1015" y="1423"/>
                </a:lnTo>
                <a:lnTo>
                  <a:pt x="959" y="1423"/>
                </a:lnTo>
                <a:lnTo>
                  <a:pt x="879" y="1399"/>
                </a:lnTo>
                <a:lnTo>
                  <a:pt x="903" y="1359"/>
                </a:lnTo>
                <a:lnTo>
                  <a:pt x="959" y="1287"/>
                </a:lnTo>
                <a:lnTo>
                  <a:pt x="911" y="1191"/>
                </a:lnTo>
                <a:lnTo>
                  <a:pt x="1015" y="1167"/>
                </a:lnTo>
                <a:lnTo>
                  <a:pt x="1071" y="1143"/>
                </a:lnTo>
                <a:lnTo>
                  <a:pt x="1143" y="1087"/>
                </a:lnTo>
                <a:lnTo>
                  <a:pt x="1167" y="983"/>
                </a:lnTo>
                <a:lnTo>
                  <a:pt x="1135" y="895"/>
                </a:lnTo>
                <a:lnTo>
                  <a:pt x="1071" y="783"/>
                </a:lnTo>
                <a:lnTo>
                  <a:pt x="1127" y="719"/>
                </a:lnTo>
                <a:lnTo>
                  <a:pt x="1207" y="695"/>
                </a:lnTo>
                <a:lnTo>
                  <a:pt x="1303" y="719"/>
                </a:lnTo>
                <a:lnTo>
                  <a:pt x="1375" y="751"/>
                </a:lnTo>
                <a:lnTo>
                  <a:pt x="1407" y="647"/>
                </a:lnTo>
                <a:lnTo>
                  <a:pt x="1414" y="585"/>
                </a:lnTo>
                <a:lnTo>
                  <a:pt x="1459" y="430"/>
                </a:lnTo>
                <a:lnTo>
                  <a:pt x="1498" y="297"/>
                </a:lnTo>
                <a:lnTo>
                  <a:pt x="1465" y="225"/>
                </a:lnTo>
                <a:lnTo>
                  <a:pt x="1381" y="223"/>
                </a:lnTo>
                <a:lnTo>
                  <a:pt x="1293" y="262"/>
                </a:lnTo>
                <a:lnTo>
                  <a:pt x="1186" y="262"/>
                </a:lnTo>
                <a:lnTo>
                  <a:pt x="1092" y="220"/>
                </a:lnTo>
                <a:lnTo>
                  <a:pt x="1041" y="136"/>
                </a:lnTo>
                <a:lnTo>
                  <a:pt x="1024" y="79"/>
                </a:lnTo>
                <a:lnTo>
                  <a:pt x="952" y="33"/>
                </a:lnTo>
                <a:lnTo>
                  <a:pt x="870" y="0"/>
                </a:lnTo>
                <a:lnTo>
                  <a:pt x="742" y="31"/>
                </a:lnTo>
                <a:lnTo>
                  <a:pt x="657" y="9"/>
                </a:lnTo>
                <a:lnTo>
                  <a:pt x="553" y="70"/>
                </a:lnTo>
                <a:lnTo>
                  <a:pt x="465" y="79"/>
                </a:lnTo>
                <a:lnTo>
                  <a:pt x="382" y="136"/>
                </a:lnTo>
                <a:lnTo>
                  <a:pt x="298" y="108"/>
                </a:lnTo>
                <a:lnTo>
                  <a:pt x="265" y="79"/>
                </a:lnTo>
                <a:lnTo>
                  <a:pt x="180" y="108"/>
                </a:lnTo>
                <a:lnTo>
                  <a:pt x="75" y="150"/>
                </a:lnTo>
                <a:lnTo>
                  <a:pt x="0" y="208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highlight>
                <a:srgbClr val="00B050"/>
              </a:highlight>
              <a:latin typeface="Bahnschrift" panose="020B0502040204020203" pitchFamily="34" charset="0"/>
            </a:endParaRPr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A101E901-D388-A231-4637-E46CA76BB072}"/>
              </a:ext>
            </a:extLst>
          </p:cNvPr>
          <p:cNvSpPr>
            <a:spLocks/>
          </p:cNvSpPr>
          <p:nvPr/>
        </p:nvSpPr>
        <p:spPr bwMode="auto">
          <a:xfrm>
            <a:off x="8736025" y="2788835"/>
            <a:ext cx="606949" cy="654849"/>
          </a:xfrm>
          <a:custGeom>
            <a:avLst/>
            <a:gdLst/>
            <a:ahLst/>
            <a:cxnLst>
              <a:cxn ang="0">
                <a:pos x="1584" y="391"/>
              </a:cxn>
              <a:cxn ang="0">
                <a:pos x="1424" y="511"/>
              </a:cxn>
              <a:cxn ang="0">
                <a:pos x="1496" y="639"/>
              </a:cxn>
              <a:cxn ang="0">
                <a:pos x="1472" y="887"/>
              </a:cxn>
              <a:cxn ang="0">
                <a:pos x="1440" y="1063"/>
              </a:cxn>
              <a:cxn ang="0">
                <a:pos x="1312" y="1111"/>
              </a:cxn>
              <a:cxn ang="0">
                <a:pos x="1160" y="1183"/>
              </a:cxn>
              <a:cxn ang="0">
                <a:pos x="1056" y="1263"/>
              </a:cxn>
              <a:cxn ang="0">
                <a:pos x="1056" y="1407"/>
              </a:cxn>
              <a:cxn ang="0">
                <a:pos x="1024" y="1639"/>
              </a:cxn>
              <a:cxn ang="0">
                <a:pos x="952" y="1687"/>
              </a:cxn>
              <a:cxn ang="0">
                <a:pos x="816" y="1623"/>
              </a:cxn>
              <a:cxn ang="0">
                <a:pos x="640" y="1663"/>
              </a:cxn>
              <a:cxn ang="0">
                <a:pos x="496" y="1767"/>
              </a:cxn>
              <a:cxn ang="0">
                <a:pos x="336" y="1623"/>
              </a:cxn>
              <a:cxn ang="0">
                <a:pos x="168" y="1583"/>
              </a:cxn>
              <a:cxn ang="0">
                <a:pos x="64" y="1479"/>
              </a:cxn>
              <a:cxn ang="0">
                <a:pos x="104" y="1311"/>
              </a:cxn>
              <a:cxn ang="0">
                <a:pos x="136" y="1143"/>
              </a:cxn>
              <a:cxn ang="0">
                <a:pos x="0" y="1119"/>
              </a:cxn>
              <a:cxn ang="0">
                <a:pos x="80" y="1007"/>
              </a:cxn>
              <a:cxn ang="0">
                <a:pos x="136" y="887"/>
              </a:cxn>
              <a:cxn ang="0">
                <a:pos x="264" y="807"/>
              </a:cxn>
              <a:cxn ang="0">
                <a:pos x="256" y="615"/>
              </a:cxn>
              <a:cxn ang="0">
                <a:pos x="248" y="439"/>
              </a:cxn>
              <a:cxn ang="0">
                <a:pos x="424" y="439"/>
              </a:cxn>
              <a:cxn ang="0">
                <a:pos x="528" y="367"/>
              </a:cxn>
              <a:cxn ang="0">
                <a:pos x="703" y="393"/>
              </a:cxn>
              <a:cxn ang="0">
                <a:pos x="927" y="335"/>
              </a:cxn>
              <a:cxn ang="0">
                <a:pos x="982" y="102"/>
              </a:cxn>
              <a:cxn ang="0">
                <a:pos x="1132" y="0"/>
              </a:cxn>
              <a:cxn ang="0">
                <a:pos x="1261" y="84"/>
              </a:cxn>
              <a:cxn ang="0">
                <a:pos x="1389" y="63"/>
              </a:cxn>
              <a:cxn ang="0">
                <a:pos x="1545" y="104"/>
              </a:cxn>
              <a:cxn ang="0">
                <a:pos x="1585" y="279"/>
              </a:cxn>
            </a:cxnLst>
            <a:rect l="0" t="0" r="r" b="b"/>
            <a:pathLst>
              <a:path w="1585" h="1767">
                <a:moveTo>
                  <a:pt x="1585" y="279"/>
                </a:moveTo>
                <a:lnTo>
                  <a:pt x="1584" y="391"/>
                </a:lnTo>
                <a:lnTo>
                  <a:pt x="1496" y="447"/>
                </a:lnTo>
                <a:lnTo>
                  <a:pt x="1424" y="511"/>
                </a:lnTo>
                <a:lnTo>
                  <a:pt x="1440" y="607"/>
                </a:lnTo>
                <a:lnTo>
                  <a:pt x="1496" y="639"/>
                </a:lnTo>
                <a:lnTo>
                  <a:pt x="1536" y="711"/>
                </a:lnTo>
                <a:lnTo>
                  <a:pt x="1472" y="887"/>
                </a:lnTo>
                <a:lnTo>
                  <a:pt x="1456" y="975"/>
                </a:lnTo>
                <a:lnTo>
                  <a:pt x="1440" y="1063"/>
                </a:lnTo>
                <a:lnTo>
                  <a:pt x="1376" y="1135"/>
                </a:lnTo>
                <a:lnTo>
                  <a:pt x="1312" y="1111"/>
                </a:lnTo>
                <a:lnTo>
                  <a:pt x="1232" y="1151"/>
                </a:lnTo>
                <a:lnTo>
                  <a:pt x="1160" y="1183"/>
                </a:lnTo>
                <a:lnTo>
                  <a:pt x="1064" y="1207"/>
                </a:lnTo>
                <a:lnTo>
                  <a:pt x="1056" y="1263"/>
                </a:lnTo>
                <a:lnTo>
                  <a:pt x="1048" y="1335"/>
                </a:lnTo>
                <a:lnTo>
                  <a:pt x="1056" y="1407"/>
                </a:lnTo>
                <a:lnTo>
                  <a:pt x="1016" y="1527"/>
                </a:lnTo>
                <a:lnTo>
                  <a:pt x="1024" y="1639"/>
                </a:lnTo>
                <a:lnTo>
                  <a:pt x="992" y="1695"/>
                </a:lnTo>
                <a:lnTo>
                  <a:pt x="952" y="1687"/>
                </a:lnTo>
                <a:lnTo>
                  <a:pt x="888" y="1631"/>
                </a:lnTo>
                <a:lnTo>
                  <a:pt x="816" y="1623"/>
                </a:lnTo>
                <a:lnTo>
                  <a:pt x="728" y="1647"/>
                </a:lnTo>
                <a:lnTo>
                  <a:pt x="640" y="1663"/>
                </a:lnTo>
                <a:lnTo>
                  <a:pt x="552" y="1703"/>
                </a:lnTo>
                <a:lnTo>
                  <a:pt x="496" y="1767"/>
                </a:lnTo>
                <a:lnTo>
                  <a:pt x="416" y="1679"/>
                </a:lnTo>
                <a:lnTo>
                  <a:pt x="336" y="1623"/>
                </a:lnTo>
                <a:lnTo>
                  <a:pt x="272" y="1615"/>
                </a:lnTo>
                <a:lnTo>
                  <a:pt x="168" y="1583"/>
                </a:lnTo>
                <a:lnTo>
                  <a:pt x="104" y="1551"/>
                </a:lnTo>
                <a:lnTo>
                  <a:pt x="64" y="1479"/>
                </a:lnTo>
                <a:lnTo>
                  <a:pt x="64" y="1391"/>
                </a:lnTo>
                <a:lnTo>
                  <a:pt x="104" y="1311"/>
                </a:lnTo>
                <a:lnTo>
                  <a:pt x="160" y="1247"/>
                </a:lnTo>
                <a:lnTo>
                  <a:pt x="136" y="1143"/>
                </a:lnTo>
                <a:lnTo>
                  <a:pt x="80" y="1143"/>
                </a:lnTo>
                <a:lnTo>
                  <a:pt x="0" y="1119"/>
                </a:lnTo>
                <a:lnTo>
                  <a:pt x="24" y="1079"/>
                </a:lnTo>
                <a:lnTo>
                  <a:pt x="80" y="1007"/>
                </a:lnTo>
                <a:lnTo>
                  <a:pt x="32" y="911"/>
                </a:lnTo>
                <a:lnTo>
                  <a:pt x="136" y="887"/>
                </a:lnTo>
                <a:lnTo>
                  <a:pt x="192" y="863"/>
                </a:lnTo>
                <a:lnTo>
                  <a:pt x="264" y="807"/>
                </a:lnTo>
                <a:lnTo>
                  <a:pt x="288" y="703"/>
                </a:lnTo>
                <a:lnTo>
                  <a:pt x="256" y="615"/>
                </a:lnTo>
                <a:lnTo>
                  <a:pt x="192" y="503"/>
                </a:lnTo>
                <a:lnTo>
                  <a:pt x="248" y="439"/>
                </a:lnTo>
                <a:lnTo>
                  <a:pt x="328" y="415"/>
                </a:lnTo>
                <a:lnTo>
                  <a:pt x="424" y="439"/>
                </a:lnTo>
                <a:lnTo>
                  <a:pt x="496" y="471"/>
                </a:lnTo>
                <a:lnTo>
                  <a:pt x="528" y="367"/>
                </a:lnTo>
                <a:lnTo>
                  <a:pt x="624" y="422"/>
                </a:lnTo>
                <a:lnTo>
                  <a:pt x="703" y="393"/>
                </a:lnTo>
                <a:lnTo>
                  <a:pt x="783" y="296"/>
                </a:lnTo>
                <a:lnTo>
                  <a:pt x="927" y="335"/>
                </a:lnTo>
                <a:lnTo>
                  <a:pt x="1063" y="161"/>
                </a:lnTo>
                <a:lnTo>
                  <a:pt x="982" y="102"/>
                </a:lnTo>
                <a:lnTo>
                  <a:pt x="1033" y="6"/>
                </a:lnTo>
                <a:lnTo>
                  <a:pt x="1132" y="0"/>
                </a:lnTo>
                <a:lnTo>
                  <a:pt x="1210" y="23"/>
                </a:lnTo>
                <a:lnTo>
                  <a:pt x="1261" y="84"/>
                </a:lnTo>
                <a:lnTo>
                  <a:pt x="1320" y="104"/>
                </a:lnTo>
                <a:lnTo>
                  <a:pt x="1389" y="63"/>
                </a:lnTo>
                <a:lnTo>
                  <a:pt x="1477" y="47"/>
                </a:lnTo>
                <a:lnTo>
                  <a:pt x="1545" y="104"/>
                </a:lnTo>
                <a:lnTo>
                  <a:pt x="1570" y="186"/>
                </a:lnTo>
                <a:lnTo>
                  <a:pt x="1585" y="279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 dirty="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58B841A5-5C4A-68A2-A2F1-790E26824CCD}"/>
              </a:ext>
            </a:extLst>
          </p:cNvPr>
          <p:cNvSpPr>
            <a:spLocks/>
          </p:cNvSpPr>
          <p:nvPr/>
        </p:nvSpPr>
        <p:spPr bwMode="auto">
          <a:xfrm>
            <a:off x="9012886" y="3977713"/>
            <a:ext cx="612693" cy="783076"/>
          </a:xfrm>
          <a:custGeom>
            <a:avLst/>
            <a:gdLst/>
            <a:ahLst/>
            <a:cxnLst>
              <a:cxn ang="0">
                <a:pos x="970" y="46"/>
              </a:cxn>
              <a:cxn ang="0">
                <a:pos x="1098" y="28"/>
              </a:cxn>
              <a:cxn ang="0">
                <a:pos x="1262" y="55"/>
              </a:cxn>
              <a:cxn ang="0">
                <a:pos x="1335" y="137"/>
              </a:cxn>
              <a:cxn ang="0">
                <a:pos x="1445" y="293"/>
              </a:cxn>
              <a:cxn ang="0">
                <a:pos x="1555" y="366"/>
              </a:cxn>
              <a:cxn ang="0">
                <a:pos x="1546" y="549"/>
              </a:cxn>
              <a:cxn ang="0">
                <a:pos x="1390" y="741"/>
              </a:cxn>
              <a:cxn ang="0">
                <a:pos x="1436" y="933"/>
              </a:cxn>
              <a:cxn ang="0">
                <a:pos x="1399" y="1143"/>
              </a:cxn>
              <a:cxn ang="0">
                <a:pos x="1527" y="1262"/>
              </a:cxn>
              <a:cxn ang="0">
                <a:pos x="1546" y="1509"/>
              </a:cxn>
              <a:cxn ang="0">
                <a:pos x="1545" y="1775"/>
              </a:cxn>
              <a:cxn ang="0">
                <a:pos x="1335" y="1711"/>
              </a:cxn>
              <a:cxn ang="0">
                <a:pos x="1170" y="1808"/>
              </a:cxn>
              <a:cxn ang="0">
                <a:pos x="996" y="1894"/>
              </a:cxn>
              <a:cxn ang="0">
                <a:pos x="882" y="1973"/>
              </a:cxn>
              <a:cxn ang="0">
                <a:pos x="741" y="2057"/>
              </a:cxn>
              <a:cxn ang="0">
                <a:pos x="616" y="2051"/>
              </a:cxn>
              <a:cxn ang="0">
                <a:pos x="523" y="1933"/>
              </a:cxn>
              <a:cxn ang="0">
                <a:pos x="510" y="1813"/>
              </a:cxn>
              <a:cxn ang="0">
                <a:pos x="304" y="1802"/>
              </a:cxn>
              <a:cxn ang="0">
                <a:pos x="183" y="1719"/>
              </a:cxn>
              <a:cxn ang="0">
                <a:pos x="138" y="1600"/>
              </a:cxn>
              <a:cxn ang="0">
                <a:pos x="92" y="1426"/>
              </a:cxn>
              <a:cxn ang="0">
                <a:pos x="37" y="1317"/>
              </a:cxn>
              <a:cxn ang="0">
                <a:pos x="0" y="1170"/>
              </a:cxn>
              <a:cxn ang="0">
                <a:pos x="147" y="1052"/>
              </a:cxn>
              <a:cxn ang="0">
                <a:pos x="238" y="905"/>
              </a:cxn>
              <a:cxn ang="0">
                <a:pos x="202" y="750"/>
              </a:cxn>
              <a:cxn ang="0">
                <a:pos x="256" y="594"/>
              </a:cxn>
              <a:cxn ang="0">
                <a:pos x="430" y="494"/>
              </a:cxn>
              <a:cxn ang="0">
                <a:pos x="531" y="375"/>
              </a:cxn>
              <a:cxn ang="0">
                <a:pos x="512" y="183"/>
              </a:cxn>
              <a:cxn ang="0">
                <a:pos x="640" y="55"/>
              </a:cxn>
              <a:cxn ang="0">
                <a:pos x="805" y="9"/>
              </a:cxn>
            </a:cxnLst>
            <a:rect l="0" t="0" r="r" b="b"/>
            <a:pathLst>
              <a:path w="1600" h="2113">
                <a:moveTo>
                  <a:pt x="878" y="0"/>
                </a:moveTo>
                <a:lnTo>
                  <a:pt x="970" y="46"/>
                </a:lnTo>
                <a:lnTo>
                  <a:pt x="1034" y="28"/>
                </a:lnTo>
                <a:lnTo>
                  <a:pt x="1098" y="28"/>
                </a:lnTo>
                <a:lnTo>
                  <a:pt x="1180" y="46"/>
                </a:lnTo>
                <a:lnTo>
                  <a:pt x="1262" y="55"/>
                </a:lnTo>
                <a:lnTo>
                  <a:pt x="1317" y="64"/>
                </a:lnTo>
                <a:lnTo>
                  <a:pt x="1335" y="137"/>
                </a:lnTo>
                <a:lnTo>
                  <a:pt x="1381" y="220"/>
                </a:lnTo>
                <a:lnTo>
                  <a:pt x="1445" y="293"/>
                </a:lnTo>
                <a:lnTo>
                  <a:pt x="1509" y="320"/>
                </a:lnTo>
                <a:lnTo>
                  <a:pt x="1555" y="366"/>
                </a:lnTo>
                <a:lnTo>
                  <a:pt x="1600" y="439"/>
                </a:lnTo>
                <a:lnTo>
                  <a:pt x="1546" y="549"/>
                </a:lnTo>
                <a:lnTo>
                  <a:pt x="1491" y="658"/>
                </a:lnTo>
                <a:lnTo>
                  <a:pt x="1390" y="741"/>
                </a:lnTo>
                <a:lnTo>
                  <a:pt x="1363" y="832"/>
                </a:lnTo>
                <a:lnTo>
                  <a:pt x="1436" y="933"/>
                </a:lnTo>
                <a:lnTo>
                  <a:pt x="1372" y="1033"/>
                </a:lnTo>
                <a:lnTo>
                  <a:pt x="1399" y="1143"/>
                </a:lnTo>
                <a:lnTo>
                  <a:pt x="1482" y="1170"/>
                </a:lnTo>
                <a:lnTo>
                  <a:pt x="1527" y="1262"/>
                </a:lnTo>
                <a:lnTo>
                  <a:pt x="1546" y="1381"/>
                </a:lnTo>
                <a:lnTo>
                  <a:pt x="1546" y="1509"/>
                </a:lnTo>
                <a:lnTo>
                  <a:pt x="1555" y="1637"/>
                </a:lnTo>
                <a:lnTo>
                  <a:pt x="1545" y="1775"/>
                </a:lnTo>
                <a:lnTo>
                  <a:pt x="1435" y="1763"/>
                </a:lnTo>
                <a:lnTo>
                  <a:pt x="1335" y="1711"/>
                </a:lnTo>
                <a:lnTo>
                  <a:pt x="1281" y="1766"/>
                </a:lnTo>
                <a:lnTo>
                  <a:pt x="1170" y="1808"/>
                </a:lnTo>
                <a:lnTo>
                  <a:pt x="1068" y="1783"/>
                </a:lnTo>
                <a:lnTo>
                  <a:pt x="996" y="1894"/>
                </a:lnTo>
                <a:lnTo>
                  <a:pt x="945" y="1928"/>
                </a:lnTo>
                <a:lnTo>
                  <a:pt x="882" y="1973"/>
                </a:lnTo>
                <a:lnTo>
                  <a:pt x="829" y="2027"/>
                </a:lnTo>
                <a:lnTo>
                  <a:pt x="741" y="2057"/>
                </a:lnTo>
                <a:lnTo>
                  <a:pt x="669" y="2113"/>
                </a:lnTo>
                <a:lnTo>
                  <a:pt x="616" y="2051"/>
                </a:lnTo>
                <a:lnTo>
                  <a:pt x="531" y="1991"/>
                </a:lnTo>
                <a:lnTo>
                  <a:pt x="523" y="1933"/>
                </a:lnTo>
                <a:lnTo>
                  <a:pt x="529" y="1871"/>
                </a:lnTo>
                <a:lnTo>
                  <a:pt x="510" y="1813"/>
                </a:lnTo>
                <a:lnTo>
                  <a:pt x="465" y="1777"/>
                </a:lnTo>
                <a:lnTo>
                  <a:pt x="304" y="1802"/>
                </a:lnTo>
                <a:lnTo>
                  <a:pt x="247" y="1756"/>
                </a:lnTo>
                <a:lnTo>
                  <a:pt x="183" y="1719"/>
                </a:lnTo>
                <a:lnTo>
                  <a:pt x="138" y="1655"/>
                </a:lnTo>
                <a:lnTo>
                  <a:pt x="138" y="1600"/>
                </a:lnTo>
                <a:lnTo>
                  <a:pt x="119" y="1490"/>
                </a:lnTo>
                <a:lnTo>
                  <a:pt x="92" y="1426"/>
                </a:lnTo>
                <a:lnTo>
                  <a:pt x="55" y="1381"/>
                </a:lnTo>
                <a:lnTo>
                  <a:pt x="37" y="1317"/>
                </a:lnTo>
                <a:lnTo>
                  <a:pt x="46" y="1244"/>
                </a:lnTo>
                <a:lnTo>
                  <a:pt x="0" y="1170"/>
                </a:lnTo>
                <a:lnTo>
                  <a:pt x="74" y="1106"/>
                </a:lnTo>
                <a:lnTo>
                  <a:pt x="147" y="1052"/>
                </a:lnTo>
                <a:lnTo>
                  <a:pt x="229" y="997"/>
                </a:lnTo>
                <a:lnTo>
                  <a:pt x="238" y="905"/>
                </a:lnTo>
                <a:lnTo>
                  <a:pt x="183" y="841"/>
                </a:lnTo>
                <a:lnTo>
                  <a:pt x="202" y="750"/>
                </a:lnTo>
                <a:lnTo>
                  <a:pt x="171" y="692"/>
                </a:lnTo>
                <a:lnTo>
                  <a:pt x="256" y="594"/>
                </a:lnTo>
                <a:lnTo>
                  <a:pt x="330" y="530"/>
                </a:lnTo>
                <a:lnTo>
                  <a:pt x="430" y="494"/>
                </a:lnTo>
                <a:lnTo>
                  <a:pt x="494" y="457"/>
                </a:lnTo>
                <a:lnTo>
                  <a:pt x="531" y="375"/>
                </a:lnTo>
                <a:lnTo>
                  <a:pt x="503" y="265"/>
                </a:lnTo>
                <a:lnTo>
                  <a:pt x="512" y="183"/>
                </a:lnTo>
                <a:lnTo>
                  <a:pt x="540" y="110"/>
                </a:lnTo>
                <a:lnTo>
                  <a:pt x="640" y="55"/>
                </a:lnTo>
                <a:lnTo>
                  <a:pt x="732" y="55"/>
                </a:lnTo>
                <a:lnTo>
                  <a:pt x="805" y="9"/>
                </a:lnTo>
                <a:lnTo>
                  <a:pt x="878" y="0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29995F1-6460-FB55-7FE6-7506784A887D}"/>
              </a:ext>
            </a:extLst>
          </p:cNvPr>
          <p:cNvSpPr>
            <a:spLocks/>
          </p:cNvSpPr>
          <p:nvPr/>
        </p:nvSpPr>
        <p:spPr bwMode="auto">
          <a:xfrm>
            <a:off x="8549151" y="3384758"/>
            <a:ext cx="1076427" cy="849412"/>
          </a:xfrm>
          <a:custGeom>
            <a:avLst/>
            <a:gdLst/>
            <a:ahLst/>
            <a:cxnLst>
              <a:cxn ang="0">
                <a:pos x="1442" y="78"/>
              </a:cxn>
              <a:cxn ang="0">
                <a:pos x="1299" y="15"/>
              </a:cxn>
              <a:cxn ang="0">
                <a:pos x="1206" y="41"/>
              </a:cxn>
              <a:cxn ang="0">
                <a:pos x="1041" y="95"/>
              </a:cxn>
              <a:cxn ang="0">
                <a:pos x="1007" y="273"/>
              </a:cxn>
              <a:cxn ang="0">
                <a:pos x="986" y="407"/>
              </a:cxn>
              <a:cxn ang="0">
                <a:pos x="1025" y="533"/>
              </a:cxn>
              <a:cxn ang="0">
                <a:pos x="978" y="669"/>
              </a:cxn>
              <a:cxn ang="0">
                <a:pos x="872" y="680"/>
              </a:cxn>
              <a:cxn ang="0">
                <a:pos x="771" y="582"/>
              </a:cxn>
              <a:cxn ang="0">
                <a:pos x="609" y="567"/>
              </a:cxn>
              <a:cxn ang="0">
                <a:pos x="497" y="687"/>
              </a:cxn>
              <a:cxn ang="0">
                <a:pos x="381" y="671"/>
              </a:cxn>
              <a:cxn ang="0">
                <a:pos x="224" y="647"/>
              </a:cxn>
              <a:cxn ang="0">
                <a:pos x="122" y="560"/>
              </a:cxn>
              <a:cxn ang="0">
                <a:pos x="0" y="537"/>
              </a:cxn>
              <a:cxn ang="0">
                <a:pos x="50" y="704"/>
              </a:cxn>
              <a:cxn ang="0">
                <a:pos x="197" y="850"/>
              </a:cxn>
              <a:cxn ang="0">
                <a:pos x="242" y="997"/>
              </a:cxn>
              <a:cxn ang="0">
                <a:pos x="297" y="1125"/>
              </a:cxn>
              <a:cxn ang="0">
                <a:pos x="352" y="1335"/>
              </a:cxn>
              <a:cxn ang="0">
                <a:pos x="325" y="1564"/>
              </a:cxn>
              <a:cxn ang="0">
                <a:pos x="315" y="1728"/>
              </a:cxn>
              <a:cxn ang="0">
                <a:pos x="306" y="1893"/>
              </a:cxn>
              <a:cxn ang="0">
                <a:pos x="471" y="1938"/>
              </a:cxn>
              <a:cxn ang="0">
                <a:pos x="581" y="1966"/>
              </a:cxn>
              <a:cxn ang="0">
                <a:pos x="699" y="2085"/>
              </a:cxn>
              <a:cxn ang="0">
                <a:pos x="800" y="2057"/>
              </a:cxn>
              <a:cxn ang="0">
                <a:pos x="919" y="1975"/>
              </a:cxn>
              <a:cxn ang="0">
                <a:pos x="1029" y="2094"/>
              </a:cxn>
              <a:cxn ang="0">
                <a:pos x="1157" y="2204"/>
              </a:cxn>
              <a:cxn ang="0">
                <a:pos x="1312" y="2213"/>
              </a:cxn>
              <a:cxn ang="0">
                <a:pos x="1469" y="2193"/>
              </a:cxn>
              <a:cxn ang="0">
                <a:pos x="1635" y="2097"/>
              </a:cxn>
              <a:cxn ang="0">
                <a:pos x="1742" y="1971"/>
              </a:cxn>
              <a:cxn ang="0">
                <a:pos x="1724" y="1782"/>
              </a:cxn>
              <a:cxn ang="0">
                <a:pos x="1850" y="1653"/>
              </a:cxn>
              <a:cxn ang="0">
                <a:pos x="2010" y="1611"/>
              </a:cxn>
              <a:cxn ang="0">
                <a:pos x="2063" y="1545"/>
              </a:cxn>
              <a:cxn ang="0">
                <a:pos x="2105" y="1400"/>
              </a:cxn>
              <a:cxn ang="0">
                <a:pos x="2219" y="1308"/>
              </a:cxn>
              <a:cxn ang="0">
                <a:pos x="2232" y="1208"/>
              </a:cxn>
              <a:cxn ang="0">
                <a:pos x="2418" y="1217"/>
              </a:cxn>
              <a:cxn ang="0">
                <a:pos x="2600" y="1017"/>
              </a:cxn>
              <a:cxn ang="0">
                <a:pos x="2811" y="841"/>
              </a:cxn>
              <a:cxn ang="0">
                <a:pos x="2702" y="649"/>
              </a:cxn>
              <a:cxn ang="0">
                <a:pos x="2565" y="466"/>
              </a:cxn>
              <a:cxn ang="0">
                <a:pos x="2583" y="320"/>
              </a:cxn>
              <a:cxn ang="0">
                <a:pos x="2519" y="146"/>
              </a:cxn>
              <a:cxn ang="0">
                <a:pos x="2363" y="46"/>
              </a:cxn>
              <a:cxn ang="0">
                <a:pos x="2245" y="28"/>
              </a:cxn>
              <a:cxn ang="0">
                <a:pos x="2089" y="28"/>
              </a:cxn>
              <a:cxn ang="0">
                <a:pos x="1952" y="110"/>
              </a:cxn>
              <a:cxn ang="0">
                <a:pos x="1815" y="101"/>
              </a:cxn>
              <a:cxn ang="0">
                <a:pos x="1623" y="110"/>
              </a:cxn>
              <a:cxn ang="0">
                <a:pos x="1475" y="84"/>
              </a:cxn>
            </a:cxnLst>
            <a:rect l="0" t="0" r="r" b="b"/>
            <a:pathLst>
              <a:path w="2811" h="2292">
                <a:moveTo>
                  <a:pt x="1475" y="84"/>
                </a:moveTo>
                <a:lnTo>
                  <a:pt x="1442" y="78"/>
                </a:lnTo>
                <a:lnTo>
                  <a:pt x="1374" y="20"/>
                </a:lnTo>
                <a:lnTo>
                  <a:pt x="1299" y="15"/>
                </a:lnTo>
                <a:lnTo>
                  <a:pt x="1254" y="30"/>
                </a:lnTo>
                <a:lnTo>
                  <a:pt x="1206" y="41"/>
                </a:lnTo>
                <a:lnTo>
                  <a:pt x="1124" y="57"/>
                </a:lnTo>
                <a:lnTo>
                  <a:pt x="1041" y="95"/>
                </a:lnTo>
                <a:lnTo>
                  <a:pt x="986" y="156"/>
                </a:lnTo>
                <a:lnTo>
                  <a:pt x="1007" y="273"/>
                </a:lnTo>
                <a:lnTo>
                  <a:pt x="938" y="353"/>
                </a:lnTo>
                <a:lnTo>
                  <a:pt x="986" y="407"/>
                </a:lnTo>
                <a:lnTo>
                  <a:pt x="992" y="477"/>
                </a:lnTo>
                <a:lnTo>
                  <a:pt x="1025" y="533"/>
                </a:lnTo>
                <a:lnTo>
                  <a:pt x="1055" y="600"/>
                </a:lnTo>
                <a:lnTo>
                  <a:pt x="978" y="669"/>
                </a:lnTo>
                <a:lnTo>
                  <a:pt x="929" y="681"/>
                </a:lnTo>
                <a:lnTo>
                  <a:pt x="872" y="680"/>
                </a:lnTo>
                <a:lnTo>
                  <a:pt x="834" y="615"/>
                </a:lnTo>
                <a:lnTo>
                  <a:pt x="771" y="582"/>
                </a:lnTo>
                <a:lnTo>
                  <a:pt x="687" y="569"/>
                </a:lnTo>
                <a:lnTo>
                  <a:pt x="609" y="567"/>
                </a:lnTo>
                <a:lnTo>
                  <a:pt x="563" y="627"/>
                </a:lnTo>
                <a:lnTo>
                  <a:pt x="497" y="687"/>
                </a:lnTo>
                <a:lnTo>
                  <a:pt x="441" y="648"/>
                </a:lnTo>
                <a:lnTo>
                  <a:pt x="381" y="671"/>
                </a:lnTo>
                <a:lnTo>
                  <a:pt x="300" y="647"/>
                </a:lnTo>
                <a:lnTo>
                  <a:pt x="224" y="647"/>
                </a:lnTo>
                <a:lnTo>
                  <a:pt x="185" y="599"/>
                </a:lnTo>
                <a:lnTo>
                  <a:pt x="122" y="560"/>
                </a:lnTo>
                <a:lnTo>
                  <a:pt x="71" y="519"/>
                </a:lnTo>
                <a:lnTo>
                  <a:pt x="0" y="537"/>
                </a:lnTo>
                <a:lnTo>
                  <a:pt x="50" y="613"/>
                </a:lnTo>
                <a:lnTo>
                  <a:pt x="50" y="704"/>
                </a:lnTo>
                <a:lnTo>
                  <a:pt x="123" y="759"/>
                </a:lnTo>
                <a:lnTo>
                  <a:pt x="197" y="850"/>
                </a:lnTo>
                <a:lnTo>
                  <a:pt x="251" y="905"/>
                </a:lnTo>
                <a:lnTo>
                  <a:pt x="242" y="997"/>
                </a:lnTo>
                <a:lnTo>
                  <a:pt x="233" y="1061"/>
                </a:lnTo>
                <a:lnTo>
                  <a:pt x="297" y="1125"/>
                </a:lnTo>
                <a:lnTo>
                  <a:pt x="370" y="1216"/>
                </a:lnTo>
                <a:lnTo>
                  <a:pt x="352" y="1335"/>
                </a:lnTo>
                <a:lnTo>
                  <a:pt x="334" y="1445"/>
                </a:lnTo>
                <a:lnTo>
                  <a:pt x="325" y="1564"/>
                </a:lnTo>
                <a:lnTo>
                  <a:pt x="325" y="1664"/>
                </a:lnTo>
                <a:lnTo>
                  <a:pt x="315" y="1728"/>
                </a:lnTo>
                <a:lnTo>
                  <a:pt x="315" y="1810"/>
                </a:lnTo>
                <a:lnTo>
                  <a:pt x="306" y="1893"/>
                </a:lnTo>
                <a:lnTo>
                  <a:pt x="389" y="1920"/>
                </a:lnTo>
                <a:lnTo>
                  <a:pt x="471" y="1938"/>
                </a:lnTo>
                <a:lnTo>
                  <a:pt x="535" y="1920"/>
                </a:lnTo>
                <a:lnTo>
                  <a:pt x="581" y="1966"/>
                </a:lnTo>
                <a:lnTo>
                  <a:pt x="617" y="2039"/>
                </a:lnTo>
                <a:lnTo>
                  <a:pt x="699" y="2085"/>
                </a:lnTo>
                <a:lnTo>
                  <a:pt x="745" y="2121"/>
                </a:lnTo>
                <a:lnTo>
                  <a:pt x="800" y="2057"/>
                </a:lnTo>
                <a:lnTo>
                  <a:pt x="846" y="2002"/>
                </a:lnTo>
                <a:lnTo>
                  <a:pt x="919" y="1975"/>
                </a:lnTo>
                <a:lnTo>
                  <a:pt x="983" y="2030"/>
                </a:lnTo>
                <a:lnTo>
                  <a:pt x="1029" y="2094"/>
                </a:lnTo>
                <a:lnTo>
                  <a:pt x="1083" y="2176"/>
                </a:lnTo>
                <a:lnTo>
                  <a:pt x="1157" y="2204"/>
                </a:lnTo>
                <a:lnTo>
                  <a:pt x="1221" y="2204"/>
                </a:lnTo>
                <a:lnTo>
                  <a:pt x="1312" y="2213"/>
                </a:lnTo>
                <a:lnTo>
                  <a:pt x="1383" y="2292"/>
                </a:lnTo>
                <a:lnTo>
                  <a:pt x="1469" y="2193"/>
                </a:lnTo>
                <a:lnTo>
                  <a:pt x="1542" y="2127"/>
                </a:lnTo>
                <a:lnTo>
                  <a:pt x="1635" y="2097"/>
                </a:lnTo>
                <a:lnTo>
                  <a:pt x="1706" y="2057"/>
                </a:lnTo>
                <a:lnTo>
                  <a:pt x="1742" y="1971"/>
                </a:lnTo>
                <a:lnTo>
                  <a:pt x="1713" y="1868"/>
                </a:lnTo>
                <a:lnTo>
                  <a:pt x="1724" y="1782"/>
                </a:lnTo>
                <a:lnTo>
                  <a:pt x="1751" y="1712"/>
                </a:lnTo>
                <a:lnTo>
                  <a:pt x="1850" y="1653"/>
                </a:lnTo>
                <a:lnTo>
                  <a:pt x="1944" y="1656"/>
                </a:lnTo>
                <a:lnTo>
                  <a:pt x="2010" y="1611"/>
                </a:lnTo>
                <a:lnTo>
                  <a:pt x="2090" y="1602"/>
                </a:lnTo>
                <a:lnTo>
                  <a:pt x="2063" y="1545"/>
                </a:lnTo>
                <a:lnTo>
                  <a:pt x="2081" y="1470"/>
                </a:lnTo>
                <a:lnTo>
                  <a:pt x="2105" y="1400"/>
                </a:lnTo>
                <a:lnTo>
                  <a:pt x="2151" y="1346"/>
                </a:lnTo>
                <a:lnTo>
                  <a:pt x="2219" y="1308"/>
                </a:lnTo>
                <a:lnTo>
                  <a:pt x="2223" y="1260"/>
                </a:lnTo>
                <a:lnTo>
                  <a:pt x="2232" y="1208"/>
                </a:lnTo>
                <a:lnTo>
                  <a:pt x="2325" y="1190"/>
                </a:lnTo>
                <a:lnTo>
                  <a:pt x="2418" y="1217"/>
                </a:lnTo>
                <a:lnTo>
                  <a:pt x="2553" y="1091"/>
                </a:lnTo>
                <a:lnTo>
                  <a:pt x="2600" y="1017"/>
                </a:lnTo>
                <a:lnTo>
                  <a:pt x="2694" y="987"/>
                </a:lnTo>
                <a:lnTo>
                  <a:pt x="2811" y="841"/>
                </a:lnTo>
                <a:lnTo>
                  <a:pt x="2784" y="713"/>
                </a:lnTo>
                <a:lnTo>
                  <a:pt x="2702" y="649"/>
                </a:lnTo>
                <a:lnTo>
                  <a:pt x="2638" y="567"/>
                </a:lnTo>
                <a:lnTo>
                  <a:pt x="2565" y="466"/>
                </a:lnTo>
                <a:lnTo>
                  <a:pt x="2583" y="393"/>
                </a:lnTo>
                <a:lnTo>
                  <a:pt x="2583" y="320"/>
                </a:lnTo>
                <a:lnTo>
                  <a:pt x="2546" y="238"/>
                </a:lnTo>
                <a:lnTo>
                  <a:pt x="2519" y="146"/>
                </a:lnTo>
                <a:lnTo>
                  <a:pt x="2437" y="101"/>
                </a:lnTo>
                <a:lnTo>
                  <a:pt x="2363" y="46"/>
                </a:lnTo>
                <a:lnTo>
                  <a:pt x="2318" y="0"/>
                </a:lnTo>
                <a:lnTo>
                  <a:pt x="2245" y="28"/>
                </a:lnTo>
                <a:lnTo>
                  <a:pt x="2171" y="37"/>
                </a:lnTo>
                <a:lnTo>
                  <a:pt x="2089" y="28"/>
                </a:lnTo>
                <a:lnTo>
                  <a:pt x="2025" y="73"/>
                </a:lnTo>
                <a:lnTo>
                  <a:pt x="1952" y="110"/>
                </a:lnTo>
                <a:lnTo>
                  <a:pt x="1888" y="64"/>
                </a:lnTo>
                <a:lnTo>
                  <a:pt x="1815" y="101"/>
                </a:lnTo>
                <a:lnTo>
                  <a:pt x="1714" y="101"/>
                </a:lnTo>
                <a:lnTo>
                  <a:pt x="1623" y="110"/>
                </a:lnTo>
                <a:lnTo>
                  <a:pt x="1541" y="92"/>
                </a:lnTo>
                <a:lnTo>
                  <a:pt x="1475" y="84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2D1B8709-70F2-3815-E795-822383580016}"/>
              </a:ext>
            </a:extLst>
          </p:cNvPr>
          <p:cNvSpPr>
            <a:spLocks/>
          </p:cNvSpPr>
          <p:nvPr/>
        </p:nvSpPr>
        <p:spPr bwMode="auto">
          <a:xfrm>
            <a:off x="9117426" y="2569443"/>
            <a:ext cx="1280912" cy="1493141"/>
          </a:xfrm>
          <a:custGeom>
            <a:avLst/>
            <a:gdLst/>
            <a:ahLst/>
            <a:cxnLst>
              <a:cxn ang="0">
                <a:pos x="19" y="2122"/>
              </a:cxn>
              <a:cxn ang="0">
                <a:pos x="66" y="1801"/>
              </a:cxn>
              <a:cxn ang="0">
                <a:pos x="319" y="1702"/>
              </a:cxn>
              <a:cxn ang="0">
                <a:pos x="477" y="1480"/>
              </a:cxn>
              <a:cxn ang="0">
                <a:pos x="444" y="1198"/>
              </a:cxn>
              <a:cxn ang="0">
                <a:pos x="586" y="984"/>
              </a:cxn>
              <a:cxn ang="0">
                <a:pos x="817" y="793"/>
              </a:cxn>
              <a:cxn ang="0">
                <a:pos x="876" y="535"/>
              </a:cxn>
              <a:cxn ang="0">
                <a:pos x="822" y="262"/>
              </a:cxn>
              <a:cxn ang="0">
                <a:pos x="1044" y="175"/>
              </a:cxn>
              <a:cxn ang="0">
                <a:pos x="1263" y="6"/>
              </a:cxn>
              <a:cxn ang="0">
                <a:pos x="1429" y="141"/>
              </a:cxn>
              <a:cxn ang="0">
                <a:pos x="1566" y="264"/>
              </a:cxn>
              <a:cxn ang="0">
                <a:pos x="1692" y="94"/>
              </a:cxn>
              <a:cxn ang="0">
                <a:pos x="1851" y="225"/>
              </a:cxn>
              <a:cxn ang="0">
                <a:pos x="2091" y="549"/>
              </a:cxn>
              <a:cxn ang="0">
                <a:pos x="2152" y="990"/>
              </a:cxn>
              <a:cxn ang="0">
                <a:pos x="2206" y="1414"/>
              </a:cxn>
              <a:cxn ang="0">
                <a:pos x="2212" y="1692"/>
              </a:cxn>
              <a:cxn ang="0">
                <a:pos x="1995" y="1824"/>
              </a:cxn>
              <a:cxn ang="0">
                <a:pos x="2055" y="2061"/>
              </a:cxn>
              <a:cxn ang="0">
                <a:pos x="2244" y="2226"/>
              </a:cxn>
              <a:cxn ang="0">
                <a:pos x="2577" y="2386"/>
              </a:cxn>
              <a:cxn ang="0">
                <a:pos x="2752" y="2575"/>
              </a:cxn>
              <a:cxn ang="0">
                <a:pos x="3049" y="2857"/>
              </a:cxn>
              <a:cxn ang="0">
                <a:pos x="3147" y="3123"/>
              </a:cxn>
              <a:cxn ang="0">
                <a:pos x="3265" y="3448"/>
              </a:cxn>
              <a:cxn ang="0">
                <a:pos x="3345" y="3682"/>
              </a:cxn>
              <a:cxn ang="0">
                <a:pos x="3082" y="3771"/>
              </a:cxn>
              <a:cxn ang="0">
                <a:pos x="2763" y="3855"/>
              </a:cxn>
              <a:cxn ang="0">
                <a:pos x="2443" y="3766"/>
              </a:cxn>
              <a:cxn ang="0">
                <a:pos x="2262" y="4029"/>
              </a:cxn>
              <a:cxn ang="0">
                <a:pos x="2152" y="3814"/>
              </a:cxn>
              <a:cxn ang="0">
                <a:pos x="2067" y="3609"/>
              </a:cxn>
              <a:cxn ang="0">
                <a:pos x="2043" y="3363"/>
              </a:cxn>
              <a:cxn ang="0">
                <a:pos x="1804" y="3243"/>
              </a:cxn>
              <a:cxn ang="0">
                <a:pos x="1504" y="3177"/>
              </a:cxn>
              <a:cxn ang="0">
                <a:pos x="1300" y="2913"/>
              </a:cxn>
              <a:cxn ang="0">
                <a:pos x="1081" y="2666"/>
              </a:cxn>
              <a:cxn ang="0">
                <a:pos x="1062" y="2438"/>
              </a:cxn>
              <a:cxn ang="0">
                <a:pos x="879" y="2246"/>
              </a:cxn>
              <a:cxn ang="0">
                <a:pos x="687" y="2237"/>
              </a:cxn>
              <a:cxn ang="0">
                <a:pos x="468" y="2310"/>
              </a:cxn>
              <a:cxn ang="0">
                <a:pos x="230" y="2301"/>
              </a:cxn>
              <a:cxn ang="0">
                <a:pos x="0" y="2284"/>
              </a:cxn>
            </a:cxnLst>
            <a:rect l="0" t="0" r="r" b="b"/>
            <a:pathLst>
              <a:path w="3345" h="4029">
                <a:moveTo>
                  <a:pt x="0" y="2284"/>
                </a:moveTo>
                <a:lnTo>
                  <a:pt x="30" y="2230"/>
                </a:lnTo>
                <a:lnTo>
                  <a:pt x="19" y="2122"/>
                </a:lnTo>
                <a:lnTo>
                  <a:pt x="58" y="2002"/>
                </a:lnTo>
                <a:lnTo>
                  <a:pt x="52" y="1923"/>
                </a:lnTo>
                <a:lnTo>
                  <a:pt x="66" y="1801"/>
                </a:lnTo>
                <a:lnTo>
                  <a:pt x="142" y="1780"/>
                </a:lnTo>
                <a:lnTo>
                  <a:pt x="201" y="1759"/>
                </a:lnTo>
                <a:lnTo>
                  <a:pt x="319" y="1702"/>
                </a:lnTo>
                <a:lnTo>
                  <a:pt x="382" y="1729"/>
                </a:lnTo>
                <a:lnTo>
                  <a:pt x="444" y="1654"/>
                </a:lnTo>
                <a:lnTo>
                  <a:pt x="477" y="1480"/>
                </a:lnTo>
                <a:lnTo>
                  <a:pt x="541" y="1300"/>
                </a:lnTo>
                <a:lnTo>
                  <a:pt x="502" y="1230"/>
                </a:lnTo>
                <a:lnTo>
                  <a:pt x="444" y="1198"/>
                </a:lnTo>
                <a:lnTo>
                  <a:pt x="430" y="1098"/>
                </a:lnTo>
                <a:lnTo>
                  <a:pt x="495" y="1041"/>
                </a:lnTo>
                <a:lnTo>
                  <a:pt x="586" y="984"/>
                </a:lnTo>
                <a:lnTo>
                  <a:pt x="591" y="870"/>
                </a:lnTo>
                <a:lnTo>
                  <a:pt x="741" y="805"/>
                </a:lnTo>
                <a:lnTo>
                  <a:pt x="817" y="793"/>
                </a:lnTo>
                <a:lnTo>
                  <a:pt x="843" y="709"/>
                </a:lnTo>
                <a:lnTo>
                  <a:pt x="846" y="621"/>
                </a:lnTo>
                <a:lnTo>
                  <a:pt x="876" y="535"/>
                </a:lnTo>
                <a:lnTo>
                  <a:pt x="829" y="406"/>
                </a:lnTo>
                <a:lnTo>
                  <a:pt x="787" y="321"/>
                </a:lnTo>
                <a:lnTo>
                  <a:pt x="822" y="262"/>
                </a:lnTo>
                <a:lnTo>
                  <a:pt x="916" y="222"/>
                </a:lnTo>
                <a:lnTo>
                  <a:pt x="984" y="213"/>
                </a:lnTo>
                <a:lnTo>
                  <a:pt x="1044" y="175"/>
                </a:lnTo>
                <a:lnTo>
                  <a:pt x="1069" y="126"/>
                </a:lnTo>
                <a:lnTo>
                  <a:pt x="1158" y="31"/>
                </a:lnTo>
                <a:lnTo>
                  <a:pt x="1263" y="6"/>
                </a:lnTo>
                <a:lnTo>
                  <a:pt x="1338" y="0"/>
                </a:lnTo>
                <a:lnTo>
                  <a:pt x="1387" y="72"/>
                </a:lnTo>
                <a:lnTo>
                  <a:pt x="1429" y="141"/>
                </a:lnTo>
                <a:lnTo>
                  <a:pt x="1435" y="216"/>
                </a:lnTo>
                <a:lnTo>
                  <a:pt x="1491" y="255"/>
                </a:lnTo>
                <a:lnTo>
                  <a:pt x="1566" y="264"/>
                </a:lnTo>
                <a:lnTo>
                  <a:pt x="1623" y="238"/>
                </a:lnTo>
                <a:lnTo>
                  <a:pt x="1662" y="183"/>
                </a:lnTo>
                <a:lnTo>
                  <a:pt x="1692" y="94"/>
                </a:lnTo>
                <a:lnTo>
                  <a:pt x="1756" y="22"/>
                </a:lnTo>
                <a:lnTo>
                  <a:pt x="1801" y="103"/>
                </a:lnTo>
                <a:lnTo>
                  <a:pt x="1851" y="225"/>
                </a:lnTo>
                <a:lnTo>
                  <a:pt x="1921" y="304"/>
                </a:lnTo>
                <a:lnTo>
                  <a:pt x="1995" y="411"/>
                </a:lnTo>
                <a:lnTo>
                  <a:pt x="2091" y="549"/>
                </a:lnTo>
                <a:lnTo>
                  <a:pt x="2160" y="673"/>
                </a:lnTo>
                <a:lnTo>
                  <a:pt x="2170" y="792"/>
                </a:lnTo>
                <a:lnTo>
                  <a:pt x="2152" y="990"/>
                </a:lnTo>
                <a:lnTo>
                  <a:pt x="2151" y="1086"/>
                </a:lnTo>
                <a:lnTo>
                  <a:pt x="2203" y="1167"/>
                </a:lnTo>
                <a:lnTo>
                  <a:pt x="2206" y="1414"/>
                </a:lnTo>
                <a:lnTo>
                  <a:pt x="2158" y="1495"/>
                </a:lnTo>
                <a:lnTo>
                  <a:pt x="2214" y="1570"/>
                </a:lnTo>
                <a:lnTo>
                  <a:pt x="2212" y="1692"/>
                </a:lnTo>
                <a:lnTo>
                  <a:pt x="2181" y="1759"/>
                </a:lnTo>
                <a:lnTo>
                  <a:pt x="2064" y="1792"/>
                </a:lnTo>
                <a:lnTo>
                  <a:pt x="1995" y="1824"/>
                </a:lnTo>
                <a:lnTo>
                  <a:pt x="1960" y="1888"/>
                </a:lnTo>
                <a:lnTo>
                  <a:pt x="2011" y="1977"/>
                </a:lnTo>
                <a:lnTo>
                  <a:pt x="2055" y="2061"/>
                </a:lnTo>
                <a:lnTo>
                  <a:pt x="2106" y="2145"/>
                </a:lnTo>
                <a:lnTo>
                  <a:pt x="2172" y="2179"/>
                </a:lnTo>
                <a:lnTo>
                  <a:pt x="2244" y="2226"/>
                </a:lnTo>
                <a:lnTo>
                  <a:pt x="2352" y="2311"/>
                </a:lnTo>
                <a:lnTo>
                  <a:pt x="2460" y="2326"/>
                </a:lnTo>
                <a:lnTo>
                  <a:pt x="2577" y="2386"/>
                </a:lnTo>
                <a:lnTo>
                  <a:pt x="2800" y="2445"/>
                </a:lnTo>
                <a:lnTo>
                  <a:pt x="2800" y="2514"/>
                </a:lnTo>
                <a:lnTo>
                  <a:pt x="2752" y="2575"/>
                </a:lnTo>
                <a:lnTo>
                  <a:pt x="2736" y="2656"/>
                </a:lnTo>
                <a:lnTo>
                  <a:pt x="2838" y="2803"/>
                </a:lnTo>
                <a:lnTo>
                  <a:pt x="3049" y="2857"/>
                </a:lnTo>
                <a:lnTo>
                  <a:pt x="3090" y="2965"/>
                </a:lnTo>
                <a:lnTo>
                  <a:pt x="3165" y="3024"/>
                </a:lnTo>
                <a:lnTo>
                  <a:pt x="3147" y="3123"/>
                </a:lnTo>
                <a:lnTo>
                  <a:pt x="3166" y="3225"/>
                </a:lnTo>
                <a:lnTo>
                  <a:pt x="3259" y="3319"/>
                </a:lnTo>
                <a:lnTo>
                  <a:pt x="3265" y="3448"/>
                </a:lnTo>
                <a:lnTo>
                  <a:pt x="3285" y="3540"/>
                </a:lnTo>
                <a:lnTo>
                  <a:pt x="3285" y="3609"/>
                </a:lnTo>
                <a:lnTo>
                  <a:pt x="3345" y="3682"/>
                </a:lnTo>
                <a:lnTo>
                  <a:pt x="3285" y="3727"/>
                </a:lnTo>
                <a:lnTo>
                  <a:pt x="3178" y="3748"/>
                </a:lnTo>
                <a:lnTo>
                  <a:pt x="3082" y="3771"/>
                </a:lnTo>
                <a:lnTo>
                  <a:pt x="3021" y="3828"/>
                </a:lnTo>
                <a:lnTo>
                  <a:pt x="2926" y="3865"/>
                </a:lnTo>
                <a:lnTo>
                  <a:pt x="2763" y="3855"/>
                </a:lnTo>
                <a:lnTo>
                  <a:pt x="2655" y="3892"/>
                </a:lnTo>
                <a:lnTo>
                  <a:pt x="2527" y="3828"/>
                </a:lnTo>
                <a:lnTo>
                  <a:pt x="2443" y="3766"/>
                </a:lnTo>
                <a:lnTo>
                  <a:pt x="2413" y="3934"/>
                </a:lnTo>
                <a:lnTo>
                  <a:pt x="2359" y="3985"/>
                </a:lnTo>
                <a:lnTo>
                  <a:pt x="2262" y="4029"/>
                </a:lnTo>
                <a:lnTo>
                  <a:pt x="2160" y="3973"/>
                </a:lnTo>
                <a:lnTo>
                  <a:pt x="2158" y="3895"/>
                </a:lnTo>
                <a:lnTo>
                  <a:pt x="2152" y="3814"/>
                </a:lnTo>
                <a:lnTo>
                  <a:pt x="2178" y="3721"/>
                </a:lnTo>
                <a:lnTo>
                  <a:pt x="2151" y="3651"/>
                </a:lnTo>
                <a:lnTo>
                  <a:pt x="2067" y="3609"/>
                </a:lnTo>
                <a:lnTo>
                  <a:pt x="2088" y="3543"/>
                </a:lnTo>
                <a:lnTo>
                  <a:pt x="2086" y="3444"/>
                </a:lnTo>
                <a:lnTo>
                  <a:pt x="2043" y="3363"/>
                </a:lnTo>
                <a:lnTo>
                  <a:pt x="1984" y="3321"/>
                </a:lnTo>
                <a:lnTo>
                  <a:pt x="1899" y="3294"/>
                </a:lnTo>
                <a:lnTo>
                  <a:pt x="1804" y="3243"/>
                </a:lnTo>
                <a:lnTo>
                  <a:pt x="1704" y="3231"/>
                </a:lnTo>
                <a:lnTo>
                  <a:pt x="1582" y="3178"/>
                </a:lnTo>
                <a:lnTo>
                  <a:pt x="1504" y="3177"/>
                </a:lnTo>
                <a:lnTo>
                  <a:pt x="1410" y="3124"/>
                </a:lnTo>
                <a:lnTo>
                  <a:pt x="1327" y="3041"/>
                </a:lnTo>
                <a:lnTo>
                  <a:pt x="1300" y="2913"/>
                </a:lnTo>
                <a:lnTo>
                  <a:pt x="1218" y="2849"/>
                </a:lnTo>
                <a:lnTo>
                  <a:pt x="1154" y="2767"/>
                </a:lnTo>
                <a:lnTo>
                  <a:pt x="1081" y="2666"/>
                </a:lnTo>
                <a:lnTo>
                  <a:pt x="1099" y="2593"/>
                </a:lnTo>
                <a:lnTo>
                  <a:pt x="1099" y="2520"/>
                </a:lnTo>
                <a:lnTo>
                  <a:pt x="1062" y="2438"/>
                </a:lnTo>
                <a:lnTo>
                  <a:pt x="1035" y="2346"/>
                </a:lnTo>
                <a:lnTo>
                  <a:pt x="953" y="2301"/>
                </a:lnTo>
                <a:lnTo>
                  <a:pt x="879" y="2246"/>
                </a:lnTo>
                <a:lnTo>
                  <a:pt x="834" y="2200"/>
                </a:lnTo>
                <a:lnTo>
                  <a:pt x="761" y="2228"/>
                </a:lnTo>
                <a:lnTo>
                  <a:pt x="687" y="2237"/>
                </a:lnTo>
                <a:lnTo>
                  <a:pt x="605" y="2228"/>
                </a:lnTo>
                <a:lnTo>
                  <a:pt x="541" y="2273"/>
                </a:lnTo>
                <a:lnTo>
                  <a:pt x="468" y="2310"/>
                </a:lnTo>
                <a:lnTo>
                  <a:pt x="404" y="2264"/>
                </a:lnTo>
                <a:lnTo>
                  <a:pt x="331" y="2301"/>
                </a:lnTo>
                <a:lnTo>
                  <a:pt x="230" y="2301"/>
                </a:lnTo>
                <a:lnTo>
                  <a:pt x="139" y="2310"/>
                </a:lnTo>
                <a:lnTo>
                  <a:pt x="57" y="2292"/>
                </a:lnTo>
                <a:lnTo>
                  <a:pt x="0" y="2284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23" name="Freeform 19">
            <a:extLst>
              <a:ext uri="{FF2B5EF4-FFF2-40B4-BE49-F238E27FC236}">
                <a16:creationId xmlns:a16="http://schemas.microsoft.com/office/drawing/2014/main" id="{54EFCA42-66F8-0B8C-0BAF-ACFFFA50D645}"/>
              </a:ext>
            </a:extLst>
          </p:cNvPr>
          <p:cNvSpPr>
            <a:spLocks/>
          </p:cNvSpPr>
          <p:nvPr/>
        </p:nvSpPr>
        <p:spPr bwMode="auto">
          <a:xfrm>
            <a:off x="8002650" y="4703716"/>
            <a:ext cx="646009" cy="1283753"/>
          </a:xfrm>
          <a:custGeom>
            <a:avLst/>
            <a:gdLst/>
            <a:ahLst/>
            <a:cxnLst>
              <a:cxn ang="0">
                <a:pos x="648" y="280"/>
              </a:cxn>
              <a:cxn ang="0">
                <a:pos x="536" y="376"/>
              </a:cxn>
              <a:cxn ang="0">
                <a:pos x="512" y="616"/>
              </a:cxn>
              <a:cxn ang="0">
                <a:pos x="528" y="712"/>
              </a:cxn>
              <a:cxn ang="0">
                <a:pos x="480" y="1016"/>
              </a:cxn>
              <a:cxn ang="0">
                <a:pos x="392" y="1224"/>
              </a:cxn>
              <a:cxn ang="0">
                <a:pos x="280" y="1560"/>
              </a:cxn>
              <a:cxn ang="0">
                <a:pos x="256" y="1808"/>
              </a:cxn>
              <a:cxn ang="0">
                <a:pos x="168" y="1984"/>
              </a:cxn>
              <a:cxn ang="0">
                <a:pos x="48" y="2064"/>
              </a:cxn>
              <a:cxn ang="0">
                <a:pos x="40" y="2200"/>
              </a:cxn>
              <a:cxn ang="0">
                <a:pos x="56" y="2400"/>
              </a:cxn>
              <a:cxn ang="0">
                <a:pos x="96" y="2672"/>
              </a:cxn>
              <a:cxn ang="0">
                <a:pos x="112" y="2960"/>
              </a:cxn>
              <a:cxn ang="0">
                <a:pos x="64" y="3288"/>
              </a:cxn>
              <a:cxn ang="0">
                <a:pos x="120" y="3464"/>
              </a:cxn>
              <a:cxn ang="0">
                <a:pos x="240" y="3392"/>
              </a:cxn>
              <a:cxn ang="0">
                <a:pos x="336" y="3320"/>
              </a:cxn>
              <a:cxn ang="0">
                <a:pos x="480" y="3376"/>
              </a:cxn>
              <a:cxn ang="0">
                <a:pos x="656" y="3416"/>
              </a:cxn>
              <a:cxn ang="0">
                <a:pos x="856" y="3344"/>
              </a:cxn>
              <a:cxn ang="0">
                <a:pos x="1016" y="3248"/>
              </a:cxn>
              <a:cxn ang="0">
                <a:pos x="1184" y="3160"/>
              </a:cxn>
              <a:cxn ang="0">
                <a:pos x="1465" y="3148"/>
              </a:cxn>
              <a:cxn ang="0">
                <a:pos x="1303" y="2951"/>
              </a:cxn>
              <a:cxn ang="0">
                <a:pos x="1230" y="2852"/>
              </a:cxn>
              <a:cxn ang="0">
                <a:pos x="1339" y="2777"/>
              </a:cxn>
              <a:cxn ang="0">
                <a:pos x="1321" y="2648"/>
              </a:cxn>
              <a:cxn ang="0">
                <a:pos x="1464" y="2543"/>
              </a:cxn>
              <a:cxn ang="0">
                <a:pos x="1558" y="2438"/>
              </a:cxn>
              <a:cxn ang="0">
                <a:pos x="1576" y="2218"/>
              </a:cxn>
              <a:cxn ang="0">
                <a:pos x="1641" y="2059"/>
              </a:cxn>
              <a:cxn ang="0">
                <a:pos x="1578" y="1873"/>
              </a:cxn>
              <a:cxn ang="0">
                <a:pos x="1504" y="1711"/>
              </a:cxn>
              <a:cxn ang="0">
                <a:pos x="1384" y="1633"/>
              </a:cxn>
              <a:cxn ang="0">
                <a:pos x="1329" y="1495"/>
              </a:cxn>
              <a:cxn ang="0">
                <a:pos x="1303" y="1345"/>
              </a:cxn>
              <a:cxn ang="0">
                <a:pos x="1393" y="1225"/>
              </a:cxn>
              <a:cxn ang="0">
                <a:pos x="1519" y="1133"/>
              </a:cxn>
              <a:cxn ang="0">
                <a:pos x="1596" y="949"/>
              </a:cxn>
              <a:cxn ang="0">
                <a:pos x="1687" y="808"/>
              </a:cxn>
              <a:cxn ang="0">
                <a:pos x="1632" y="646"/>
              </a:cxn>
              <a:cxn ang="0">
                <a:pos x="1567" y="514"/>
              </a:cxn>
              <a:cxn ang="0">
                <a:pos x="1596" y="311"/>
              </a:cxn>
              <a:cxn ang="0">
                <a:pos x="1464" y="256"/>
              </a:cxn>
              <a:cxn ang="0">
                <a:pos x="1376" y="240"/>
              </a:cxn>
              <a:cxn ang="0">
                <a:pos x="1312" y="104"/>
              </a:cxn>
              <a:cxn ang="0">
                <a:pos x="1248" y="24"/>
              </a:cxn>
              <a:cxn ang="0">
                <a:pos x="1104" y="0"/>
              </a:cxn>
              <a:cxn ang="0">
                <a:pos x="968" y="88"/>
              </a:cxn>
              <a:cxn ang="0">
                <a:pos x="768" y="24"/>
              </a:cxn>
              <a:cxn ang="0">
                <a:pos x="640" y="24"/>
              </a:cxn>
            </a:cxnLst>
            <a:rect l="0" t="0" r="r" b="b"/>
            <a:pathLst>
              <a:path w="1687" h="3464">
                <a:moveTo>
                  <a:pt x="640" y="24"/>
                </a:moveTo>
                <a:lnTo>
                  <a:pt x="648" y="280"/>
                </a:lnTo>
                <a:lnTo>
                  <a:pt x="592" y="336"/>
                </a:lnTo>
                <a:lnTo>
                  <a:pt x="536" y="376"/>
                </a:lnTo>
                <a:lnTo>
                  <a:pt x="504" y="488"/>
                </a:lnTo>
                <a:lnTo>
                  <a:pt x="512" y="616"/>
                </a:lnTo>
                <a:lnTo>
                  <a:pt x="464" y="648"/>
                </a:lnTo>
                <a:lnTo>
                  <a:pt x="528" y="712"/>
                </a:lnTo>
                <a:lnTo>
                  <a:pt x="496" y="816"/>
                </a:lnTo>
                <a:lnTo>
                  <a:pt x="480" y="1016"/>
                </a:lnTo>
                <a:lnTo>
                  <a:pt x="448" y="1168"/>
                </a:lnTo>
                <a:lnTo>
                  <a:pt x="392" y="1224"/>
                </a:lnTo>
                <a:lnTo>
                  <a:pt x="304" y="1416"/>
                </a:lnTo>
                <a:lnTo>
                  <a:pt x="280" y="1560"/>
                </a:lnTo>
                <a:lnTo>
                  <a:pt x="264" y="1704"/>
                </a:lnTo>
                <a:lnTo>
                  <a:pt x="256" y="1808"/>
                </a:lnTo>
                <a:lnTo>
                  <a:pt x="272" y="1880"/>
                </a:lnTo>
                <a:lnTo>
                  <a:pt x="168" y="1984"/>
                </a:lnTo>
                <a:lnTo>
                  <a:pt x="120" y="2064"/>
                </a:lnTo>
                <a:lnTo>
                  <a:pt x="48" y="2064"/>
                </a:lnTo>
                <a:lnTo>
                  <a:pt x="0" y="2112"/>
                </a:lnTo>
                <a:lnTo>
                  <a:pt x="40" y="2200"/>
                </a:lnTo>
                <a:lnTo>
                  <a:pt x="80" y="2264"/>
                </a:lnTo>
                <a:lnTo>
                  <a:pt x="56" y="2400"/>
                </a:lnTo>
                <a:lnTo>
                  <a:pt x="96" y="2528"/>
                </a:lnTo>
                <a:lnTo>
                  <a:pt x="96" y="2672"/>
                </a:lnTo>
                <a:lnTo>
                  <a:pt x="128" y="2776"/>
                </a:lnTo>
                <a:lnTo>
                  <a:pt x="112" y="2960"/>
                </a:lnTo>
                <a:lnTo>
                  <a:pt x="72" y="3088"/>
                </a:lnTo>
                <a:lnTo>
                  <a:pt x="64" y="3288"/>
                </a:lnTo>
                <a:lnTo>
                  <a:pt x="72" y="3424"/>
                </a:lnTo>
                <a:lnTo>
                  <a:pt x="120" y="3464"/>
                </a:lnTo>
                <a:lnTo>
                  <a:pt x="184" y="3424"/>
                </a:lnTo>
                <a:lnTo>
                  <a:pt x="240" y="3392"/>
                </a:lnTo>
                <a:lnTo>
                  <a:pt x="272" y="3352"/>
                </a:lnTo>
                <a:lnTo>
                  <a:pt x="336" y="3320"/>
                </a:lnTo>
                <a:lnTo>
                  <a:pt x="408" y="3336"/>
                </a:lnTo>
                <a:lnTo>
                  <a:pt x="480" y="3376"/>
                </a:lnTo>
                <a:lnTo>
                  <a:pt x="552" y="3416"/>
                </a:lnTo>
                <a:lnTo>
                  <a:pt x="656" y="3416"/>
                </a:lnTo>
                <a:lnTo>
                  <a:pt x="768" y="3408"/>
                </a:lnTo>
                <a:lnTo>
                  <a:pt x="856" y="3344"/>
                </a:lnTo>
                <a:lnTo>
                  <a:pt x="944" y="3296"/>
                </a:lnTo>
                <a:lnTo>
                  <a:pt x="1016" y="3248"/>
                </a:lnTo>
                <a:lnTo>
                  <a:pt x="1104" y="3184"/>
                </a:lnTo>
                <a:lnTo>
                  <a:pt x="1184" y="3160"/>
                </a:lnTo>
                <a:lnTo>
                  <a:pt x="1280" y="3136"/>
                </a:lnTo>
                <a:lnTo>
                  <a:pt x="1465" y="3148"/>
                </a:lnTo>
                <a:lnTo>
                  <a:pt x="1366" y="2978"/>
                </a:lnTo>
                <a:lnTo>
                  <a:pt x="1303" y="2951"/>
                </a:lnTo>
                <a:lnTo>
                  <a:pt x="1257" y="2924"/>
                </a:lnTo>
                <a:lnTo>
                  <a:pt x="1230" y="2852"/>
                </a:lnTo>
                <a:lnTo>
                  <a:pt x="1279" y="2800"/>
                </a:lnTo>
                <a:lnTo>
                  <a:pt x="1339" y="2777"/>
                </a:lnTo>
                <a:lnTo>
                  <a:pt x="1339" y="2705"/>
                </a:lnTo>
                <a:lnTo>
                  <a:pt x="1321" y="2648"/>
                </a:lnTo>
                <a:lnTo>
                  <a:pt x="1395" y="2615"/>
                </a:lnTo>
                <a:lnTo>
                  <a:pt x="1464" y="2543"/>
                </a:lnTo>
                <a:lnTo>
                  <a:pt x="1552" y="2504"/>
                </a:lnTo>
                <a:lnTo>
                  <a:pt x="1558" y="2438"/>
                </a:lnTo>
                <a:lnTo>
                  <a:pt x="1560" y="2357"/>
                </a:lnTo>
                <a:lnTo>
                  <a:pt x="1576" y="2218"/>
                </a:lnTo>
                <a:lnTo>
                  <a:pt x="1605" y="2128"/>
                </a:lnTo>
                <a:lnTo>
                  <a:pt x="1641" y="2059"/>
                </a:lnTo>
                <a:lnTo>
                  <a:pt x="1578" y="1982"/>
                </a:lnTo>
                <a:lnTo>
                  <a:pt x="1578" y="1873"/>
                </a:lnTo>
                <a:lnTo>
                  <a:pt x="1551" y="1778"/>
                </a:lnTo>
                <a:lnTo>
                  <a:pt x="1504" y="1711"/>
                </a:lnTo>
                <a:lnTo>
                  <a:pt x="1479" y="1588"/>
                </a:lnTo>
                <a:lnTo>
                  <a:pt x="1384" y="1633"/>
                </a:lnTo>
                <a:lnTo>
                  <a:pt x="1329" y="1564"/>
                </a:lnTo>
                <a:lnTo>
                  <a:pt x="1329" y="1495"/>
                </a:lnTo>
                <a:lnTo>
                  <a:pt x="1294" y="1433"/>
                </a:lnTo>
                <a:lnTo>
                  <a:pt x="1303" y="1345"/>
                </a:lnTo>
                <a:lnTo>
                  <a:pt x="1321" y="1261"/>
                </a:lnTo>
                <a:lnTo>
                  <a:pt x="1393" y="1225"/>
                </a:lnTo>
                <a:lnTo>
                  <a:pt x="1437" y="1160"/>
                </a:lnTo>
                <a:lnTo>
                  <a:pt x="1519" y="1133"/>
                </a:lnTo>
                <a:lnTo>
                  <a:pt x="1585" y="1043"/>
                </a:lnTo>
                <a:lnTo>
                  <a:pt x="1596" y="949"/>
                </a:lnTo>
                <a:lnTo>
                  <a:pt x="1630" y="887"/>
                </a:lnTo>
                <a:lnTo>
                  <a:pt x="1687" y="808"/>
                </a:lnTo>
                <a:lnTo>
                  <a:pt x="1680" y="703"/>
                </a:lnTo>
                <a:lnTo>
                  <a:pt x="1632" y="646"/>
                </a:lnTo>
                <a:lnTo>
                  <a:pt x="1588" y="578"/>
                </a:lnTo>
                <a:lnTo>
                  <a:pt x="1567" y="514"/>
                </a:lnTo>
                <a:lnTo>
                  <a:pt x="1612" y="409"/>
                </a:lnTo>
                <a:lnTo>
                  <a:pt x="1596" y="311"/>
                </a:lnTo>
                <a:lnTo>
                  <a:pt x="1528" y="296"/>
                </a:lnTo>
                <a:lnTo>
                  <a:pt x="1464" y="256"/>
                </a:lnTo>
                <a:lnTo>
                  <a:pt x="1424" y="280"/>
                </a:lnTo>
                <a:lnTo>
                  <a:pt x="1376" y="240"/>
                </a:lnTo>
                <a:lnTo>
                  <a:pt x="1344" y="168"/>
                </a:lnTo>
                <a:lnTo>
                  <a:pt x="1312" y="104"/>
                </a:lnTo>
                <a:lnTo>
                  <a:pt x="1320" y="48"/>
                </a:lnTo>
                <a:lnTo>
                  <a:pt x="1248" y="24"/>
                </a:lnTo>
                <a:lnTo>
                  <a:pt x="1192" y="8"/>
                </a:lnTo>
                <a:lnTo>
                  <a:pt x="1104" y="0"/>
                </a:lnTo>
                <a:lnTo>
                  <a:pt x="1064" y="72"/>
                </a:lnTo>
                <a:lnTo>
                  <a:pt x="968" y="88"/>
                </a:lnTo>
                <a:lnTo>
                  <a:pt x="856" y="64"/>
                </a:lnTo>
                <a:lnTo>
                  <a:pt x="768" y="24"/>
                </a:lnTo>
                <a:lnTo>
                  <a:pt x="712" y="16"/>
                </a:lnTo>
                <a:lnTo>
                  <a:pt x="640" y="24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24" name="Freeform 20">
            <a:extLst>
              <a:ext uri="{FF2B5EF4-FFF2-40B4-BE49-F238E27FC236}">
                <a16:creationId xmlns:a16="http://schemas.microsoft.com/office/drawing/2014/main" id="{F986D478-5200-F164-F881-752EB7395183}"/>
              </a:ext>
            </a:extLst>
          </p:cNvPr>
          <p:cNvSpPr>
            <a:spLocks/>
          </p:cNvSpPr>
          <p:nvPr/>
        </p:nvSpPr>
        <p:spPr bwMode="auto">
          <a:xfrm>
            <a:off x="8248932" y="4086299"/>
            <a:ext cx="880364" cy="733045"/>
          </a:xfrm>
          <a:custGeom>
            <a:avLst/>
            <a:gdLst/>
            <a:ahLst/>
            <a:cxnLst>
              <a:cxn ang="0">
                <a:pos x="16" y="1618"/>
              </a:cxn>
              <a:cxn ang="0">
                <a:pos x="64" y="1498"/>
              </a:cxn>
              <a:cxn ang="0">
                <a:pos x="144" y="1386"/>
              </a:cxn>
              <a:cxn ang="0">
                <a:pos x="392" y="1162"/>
              </a:cxn>
              <a:cxn ang="0">
                <a:pos x="408" y="986"/>
              </a:cxn>
              <a:cxn ang="0">
                <a:pos x="552" y="826"/>
              </a:cxn>
              <a:cxn ang="0">
                <a:pos x="768" y="810"/>
              </a:cxn>
              <a:cxn ang="0">
                <a:pos x="832" y="626"/>
              </a:cxn>
              <a:cxn ang="0">
                <a:pos x="960" y="506"/>
              </a:cxn>
              <a:cxn ang="0">
                <a:pos x="1024" y="346"/>
              </a:cxn>
              <a:cxn ang="0">
                <a:pos x="1104" y="178"/>
              </a:cxn>
              <a:cxn ang="0">
                <a:pos x="1170" y="27"/>
              </a:cxn>
              <a:cxn ang="0">
                <a:pos x="1314" y="26"/>
              </a:cxn>
              <a:cxn ang="0">
                <a:pos x="1401" y="146"/>
              </a:cxn>
              <a:cxn ang="0">
                <a:pos x="1530" y="230"/>
              </a:cxn>
              <a:cxn ang="0">
                <a:pos x="1629" y="108"/>
              </a:cxn>
              <a:cxn ang="0">
                <a:pos x="1768" y="135"/>
              </a:cxn>
              <a:cxn ang="0">
                <a:pos x="1941" y="311"/>
              </a:cxn>
              <a:cxn ang="0">
                <a:pos x="2094" y="318"/>
              </a:cxn>
              <a:cxn ang="0">
                <a:pos x="2197" y="455"/>
              </a:cxn>
              <a:cxn ang="0">
                <a:pos x="2233" y="612"/>
              </a:cxn>
              <a:cxn ang="0">
                <a:pos x="2074" y="809"/>
              </a:cxn>
              <a:cxn ang="0">
                <a:pos x="2038" y="951"/>
              </a:cxn>
              <a:cxn ang="0">
                <a:pos x="2046" y="1085"/>
              </a:cxn>
              <a:cxn ang="0">
                <a:pos x="2116" y="1203"/>
              </a:cxn>
              <a:cxn ang="0">
                <a:pos x="2133" y="1362"/>
              </a:cxn>
              <a:cxn ang="0">
                <a:pos x="2241" y="1461"/>
              </a:cxn>
              <a:cxn ang="0">
                <a:pos x="2239" y="1586"/>
              </a:cxn>
              <a:cxn ang="0">
                <a:pos x="2142" y="1610"/>
              </a:cxn>
              <a:cxn ang="0">
                <a:pos x="1996" y="1719"/>
              </a:cxn>
              <a:cxn ang="0">
                <a:pos x="1758" y="1709"/>
              </a:cxn>
              <a:cxn ang="0">
                <a:pos x="1609" y="1947"/>
              </a:cxn>
              <a:cxn ang="0">
                <a:pos x="1393" y="1937"/>
              </a:cxn>
              <a:cxn ang="0">
                <a:pos x="1176" y="1956"/>
              </a:cxn>
              <a:cxn ang="0">
                <a:pos x="1015" y="1920"/>
              </a:cxn>
              <a:cxn ang="0">
                <a:pos x="904" y="1962"/>
              </a:cxn>
              <a:cxn ang="0">
                <a:pos x="800" y="1946"/>
              </a:cxn>
              <a:cxn ang="0">
                <a:pos x="720" y="1834"/>
              </a:cxn>
              <a:cxn ang="0">
                <a:pos x="696" y="1714"/>
              </a:cxn>
              <a:cxn ang="0">
                <a:pos x="568" y="1674"/>
              </a:cxn>
              <a:cxn ang="0">
                <a:pos x="440" y="1738"/>
              </a:cxn>
              <a:cxn ang="0">
                <a:pos x="232" y="1730"/>
              </a:cxn>
              <a:cxn ang="0">
                <a:pos x="88" y="1682"/>
              </a:cxn>
            </a:cxnLst>
            <a:rect l="0" t="0" r="r" b="b"/>
            <a:pathLst>
              <a:path w="2299" h="1978">
                <a:moveTo>
                  <a:pt x="16" y="1690"/>
                </a:moveTo>
                <a:lnTo>
                  <a:pt x="16" y="1618"/>
                </a:lnTo>
                <a:lnTo>
                  <a:pt x="0" y="1562"/>
                </a:lnTo>
                <a:lnTo>
                  <a:pt x="64" y="1498"/>
                </a:lnTo>
                <a:lnTo>
                  <a:pt x="128" y="1482"/>
                </a:lnTo>
                <a:lnTo>
                  <a:pt x="144" y="1386"/>
                </a:lnTo>
                <a:lnTo>
                  <a:pt x="208" y="1370"/>
                </a:lnTo>
                <a:lnTo>
                  <a:pt x="392" y="1162"/>
                </a:lnTo>
                <a:lnTo>
                  <a:pt x="368" y="1050"/>
                </a:lnTo>
                <a:lnTo>
                  <a:pt x="408" y="986"/>
                </a:lnTo>
                <a:lnTo>
                  <a:pt x="472" y="914"/>
                </a:lnTo>
                <a:lnTo>
                  <a:pt x="552" y="826"/>
                </a:lnTo>
                <a:lnTo>
                  <a:pt x="648" y="802"/>
                </a:lnTo>
                <a:lnTo>
                  <a:pt x="768" y="810"/>
                </a:lnTo>
                <a:lnTo>
                  <a:pt x="800" y="722"/>
                </a:lnTo>
                <a:lnTo>
                  <a:pt x="832" y="626"/>
                </a:lnTo>
                <a:lnTo>
                  <a:pt x="888" y="554"/>
                </a:lnTo>
                <a:lnTo>
                  <a:pt x="960" y="506"/>
                </a:lnTo>
                <a:lnTo>
                  <a:pt x="984" y="426"/>
                </a:lnTo>
                <a:lnTo>
                  <a:pt x="1024" y="346"/>
                </a:lnTo>
                <a:lnTo>
                  <a:pt x="1064" y="242"/>
                </a:lnTo>
                <a:lnTo>
                  <a:pt x="1104" y="178"/>
                </a:lnTo>
                <a:lnTo>
                  <a:pt x="1093" y="0"/>
                </a:lnTo>
                <a:lnTo>
                  <a:pt x="1170" y="27"/>
                </a:lnTo>
                <a:lnTo>
                  <a:pt x="1255" y="45"/>
                </a:lnTo>
                <a:lnTo>
                  <a:pt x="1314" y="26"/>
                </a:lnTo>
                <a:lnTo>
                  <a:pt x="1365" y="69"/>
                </a:lnTo>
                <a:lnTo>
                  <a:pt x="1401" y="146"/>
                </a:lnTo>
                <a:lnTo>
                  <a:pt x="1473" y="185"/>
                </a:lnTo>
                <a:lnTo>
                  <a:pt x="1530" y="230"/>
                </a:lnTo>
                <a:lnTo>
                  <a:pt x="1576" y="176"/>
                </a:lnTo>
                <a:lnTo>
                  <a:pt x="1629" y="108"/>
                </a:lnTo>
                <a:lnTo>
                  <a:pt x="1702" y="83"/>
                </a:lnTo>
                <a:lnTo>
                  <a:pt x="1768" y="135"/>
                </a:lnTo>
                <a:lnTo>
                  <a:pt x="1867" y="284"/>
                </a:lnTo>
                <a:lnTo>
                  <a:pt x="1941" y="311"/>
                </a:lnTo>
                <a:lnTo>
                  <a:pt x="2007" y="311"/>
                </a:lnTo>
                <a:lnTo>
                  <a:pt x="2094" y="318"/>
                </a:lnTo>
                <a:lnTo>
                  <a:pt x="2168" y="402"/>
                </a:lnTo>
                <a:lnTo>
                  <a:pt x="2197" y="455"/>
                </a:lnTo>
                <a:lnTo>
                  <a:pt x="2179" y="546"/>
                </a:lnTo>
                <a:lnTo>
                  <a:pt x="2233" y="612"/>
                </a:lnTo>
                <a:lnTo>
                  <a:pt x="2223" y="704"/>
                </a:lnTo>
                <a:lnTo>
                  <a:pt x="2074" y="809"/>
                </a:lnTo>
                <a:lnTo>
                  <a:pt x="1998" y="875"/>
                </a:lnTo>
                <a:lnTo>
                  <a:pt x="2038" y="951"/>
                </a:lnTo>
                <a:lnTo>
                  <a:pt x="2034" y="1025"/>
                </a:lnTo>
                <a:lnTo>
                  <a:pt x="2046" y="1085"/>
                </a:lnTo>
                <a:lnTo>
                  <a:pt x="2088" y="1136"/>
                </a:lnTo>
                <a:lnTo>
                  <a:pt x="2116" y="1203"/>
                </a:lnTo>
                <a:lnTo>
                  <a:pt x="2134" y="1311"/>
                </a:lnTo>
                <a:lnTo>
                  <a:pt x="2133" y="1362"/>
                </a:lnTo>
                <a:lnTo>
                  <a:pt x="2176" y="1425"/>
                </a:lnTo>
                <a:lnTo>
                  <a:pt x="2241" y="1461"/>
                </a:lnTo>
                <a:lnTo>
                  <a:pt x="2299" y="1508"/>
                </a:lnTo>
                <a:lnTo>
                  <a:pt x="2239" y="1586"/>
                </a:lnTo>
                <a:lnTo>
                  <a:pt x="2218" y="1628"/>
                </a:lnTo>
                <a:lnTo>
                  <a:pt x="2142" y="1610"/>
                </a:lnTo>
                <a:lnTo>
                  <a:pt x="2089" y="1674"/>
                </a:lnTo>
                <a:lnTo>
                  <a:pt x="1996" y="1719"/>
                </a:lnTo>
                <a:lnTo>
                  <a:pt x="1867" y="1754"/>
                </a:lnTo>
                <a:lnTo>
                  <a:pt x="1758" y="1709"/>
                </a:lnTo>
                <a:lnTo>
                  <a:pt x="1677" y="1883"/>
                </a:lnTo>
                <a:lnTo>
                  <a:pt x="1609" y="1947"/>
                </a:lnTo>
                <a:lnTo>
                  <a:pt x="1507" y="1964"/>
                </a:lnTo>
                <a:lnTo>
                  <a:pt x="1393" y="1937"/>
                </a:lnTo>
                <a:lnTo>
                  <a:pt x="1263" y="1929"/>
                </a:lnTo>
                <a:lnTo>
                  <a:pt x="1176" y="1956"/>
                </a:lnTo>
                <a:lnTo>
                  <a:pt x="1092" y="1919"/>
                </a:lnTo>
                <a:lnTo>
                  <a:pt x="1015" y="1920"/>
                </a:lnTo>
                <a:lnTo>
                  <a:pt x="976" y="1978"/>
                </a:lnTo>
                <a:lnTo>
                  <a:pt x="904" y="1962"/>
                </a:lnTo>
                <a:lnTo>
                  <a:pt x="840" y="1922"/>
                </a:lnTo>
                <a:lnTo>
                  <a:pt x="800" y="1946"/>
                </a:lnTo>
                <a:lnTo>
                  <a:pt x="752" y="1906"/>
                </a:lnTo>
                <a:lnTo>
                  <a:pt x="720" y="1834"/>
                </a:lnTo>
                <a:lnTo>
                  <a:pt x="688" y="1770"/>
                </a:lnTo>
                <a:lnTo>
                  <a:pt x="696" y="1714"/>
                </a:lnTo>
                <a:lnTo>
                  <a:pt x="624" y="1690"/>
                </a:lnTo>
                <a:lnTo>
                  <a:pt x="568" y="1674"/>
                </a:lnTo>
                <a:lnTo>
                  <a:pt x="480" y="1666"/>
                </a:lnTo>
                <a:lnTo>
                  <a:pt x="440" y="1738"/>
                </a:lnTo>
                <a:lnTo>
                  <a:pt x="344" y="1754"/>
                </a:lnTo>
                <a:lnTo>
                  <a:pt x="232" y="1730"/>
                </a:lnTo>
                <a:lnTo>
                  <a:pt x="144" y="1690"/>
                </a:lnTo>
                <a:lnTo>
                  <a:pt x="88" y="1682"/>
                </a:lnTo>
                <a:lnTo>
                  <a:pt x="16" y="1690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800">
              <a:latin typeface="Bahnschrift" panose="020B0502040204020203" pitchFamily="34" charset="0"/>
            </a:endParaRPr>
          </a:p>
        </p:txBody>
      </p:sp>
      <p:sp>
        <p:nvSpPr>
          <p:cNvPr id="25" name="Freeform 21">
            <a:extLst>
              <a:ext uri="{FF2B5EF4-FFF2-40B4-BE49-F238E27FC236}">
                <a16:creationId xmlns:a16="http://schemas.microsoft.com/office/drawing/2014/main" id="{6B3C492B-5EBC-C9CF-8A80-14346F4DA9E2}"/>
              </a:ext>
            </a:extLst>
          </p:cNvPr>
          <p:cNvSpPr>
            <a:spLocks/>
          </p:cNvSpPr>
          <p:nvPr/>
        </p:nvSpPr>
        <p:spPr bwMode="auto">
          <a:xfrm>
            <a:off x="7980114" y="1582165"/>
            <a:ext cx="389826" cy="501420"/>
          </a:xfrm>
          <a:custGeom>
            <a:avLst/>
            <a:gdLst/>
            <a:ahLst/>
            <a:cxnLst>
              <a:cxn ang="0">
                <a:pos x="64" y="540"/>
              </a:cxn>
              <a:cxn ang="0">
                <a:pos x="0" y="631"/>
              </a:cxn>
              <a:cxn ang="0">
                <a:pos x="83" y="713"/>
              </a:cxn>
              <a:cxn ang="0">
                <a:pos x="156" y="777"/>
              </a:cxn>
              <a:cxn ang="0">
                <a:pos x="183" y="841"/>
              </a:cxn>
              <a:cxn ang="0">
                <a:pos x="183" y="933"/>
              </a:cxn>
              <a:cxn ang="0">
                <a:pos x="165" y="1061"/>
              </a:cxn>
              <a:cxn ang="0">
                <a:pos x="147" y="1161"/>
              </a:cxn>
              <a:cxn ang="0">
                <a:pos x="165" y="1262"/>
              </a:cxn>
              <a:cxn ang="0">
                <a:pos x="201" y="1353"/>
              </a:cxn>
              <a:cxn ang="0">
                <a:pos x="302" y="1298"/>
              </a:cxn>
              <a:cxn ang="0">
                <a:pos x="393" y="1298"/>
              </a:cxn>
              <a:cxn ang="0">
                <a:pos x="503" y="1225"/>
              </a:cxn>
              <a:cxn ang="0">
                <a:pos x="531" y="1125"/>
              </a:cxn>
              <a:cxn ang="0">
                <a:pos x="531" y="1024"/>
              </a:cxn>
              <a:cxn ang="0">
                <a:pos x="531" y="960"/>
              </a:cxn>
              <a:cxn ang="0">
                <a:pos x="531" y="850"/>
              </a:cxn>
              <a:cxn ang="0">
                <a:pos x="540" y="722"/>
              </a:cxn>
              <a:cxn ang="0">
                <a:pos x="485" y="677"/>
              </a:cxn>
              <a:cxn ang="0">
                <a:pos x="503" y="604"/>
              </a:cxn>
              <a:cxn ang="0">
                <a:pos x="576" y="530"/>
              </a:cxn>
              <a:cxn ang="0">
                <a:pos x="649" y="494"/>
              </a:cxn>
              <a:cxn ang="0">
                <a:pos x="704" y="430"/>
              </a:cxn>
              <a:cxn ang="0">
                <a:pos x="732" y="366"/>
              </a:cxn>
              <a:cxn ang="0">
                <a:pos x="787" y="293"/>
              </a:cxn>
              <a:cxn ang="0">
                <a:pos x="851" y="284"/>
              </a:cxn>
              <a:cxn ang="0">
                <a:pos x="915" y="284"/>
              </a:cxn>
              <a:cxn ang="0">
                <a:pos x="1018" y="249"/>
              </a:cxn>
              <a:cxn ang="0">
                <a:pos x="887" y="156"/>
              </a:cxn>
              <a:cxn ang="0">
                <a:pos x="823" y="73"/>
              </a:cxn>
              <a:cxn ang="0">
                <a:pos x="759" y="0"/>
              </a:cxn>
              <a:cxn ang="0">
                <a:pos x="677" y="55"/>
              </a:cxn>
              <a:cxn ang="0">
                <a:pos x="604" y="101"/>
              </a:cxn>
              <a:cxn ang="0">
                <a:pos x="540" y="174"/>
              </a:cxn>
              <a:cxn ang="0">
                <a:pos x="448" y="183"/>
              </a:cxn>
              <a:cxn ang="0">
                <a:pos x="375" y="238"/>
              </a:cxn>
              <a:cxn ang="0">
                <a:pos x="348" y="311"/>
              </a:cxn>
              <a:cxn ang="0">
                <a:pos x="265" y="366"/>
              </a:cxn>
              <a:cxn ang="0">
                <a:pos x="156" y="375"/>
              </a:cxn>
              <a:cxn ang="0">
                <a:pos x="137" y="439"/>
              </a:cxn>
              <a:cxn ang="0">
                <a:pos x="119" y="494"/>
              </a:cxn>
              <a:cxn ang="0">
                <a:pos x="64" y="540"/>
              </a:cxn>
            </a:cxnLst>
            <a:rect l="0" t="0" r="r" b="b"/>
            <a:pathLst>
              <a:path w="1018" h="1353">
                <a:moveTo>
                  <a:pt x="64" y="540"/>
                </a:moveTo>
                <a:lnTo>
                  <a:pt x="0" y="631"/>
                </a:lnTo>
                <a:lnTo>
                  <a:pt x="83" y="713"/>
                </a:lnTo>
                <a:lnTo>
                  <a:pt x="156" y="777"/>
                </a:lnTo>
                <a:lnTo>
                  <a:pt x="183" y="841"/>
                </a:lnTo>
                <a:lnTo>
                  <a:pt x="183" y="933"/>
                </a:lnTo>
                <a:lnTo>
                  <a:pt x="165" y="1061"/>
                </a:lnTo>
                <a:lnTo>
                  <a:pt x="147" y="1161"/>
                </a:lnTo>
                <a:lnTo>
                  <a:pt x="165" y="1262"/>
                </a:lnTo>
                <a:lnTo>
                  <a:pt x="201" y="1353"/>
                </a:lnTo>
                <a:lnTo>
                  <a:pt x="302" y="1298"/>
                </a:lnTo>
                <a:lnTo>
                  <a:pt x="393" y="1298"/>
                </a:lnTo>
                <a:lnTo>
                  <a:pt x="503" y="1225"/>
                </a:lnTo>
                <a:lnTo>
                  <a:pt x="531" y="1125"/>
                </a:lnTo>
                <a:lnTo>
                  <a:pt x="531" y="1024"/>
                </a:lnTo>
                <a:lnTo>
                  <a:pt x="531" y="960"/>
                </a:lnTo>
                <a:lnTo>
                  <a:pt x="531" y="850"/>
                </a:lnTo>
                <a:lnTo>
                  <a:pt x="540" y="722"/>
                </a:lnTo>
                <a:lnTo>
                  <a:pt x="485" y="677"/>
                </a:lnTo>
                <a:lnTo>
                  <a:pt x="503" y="604"/>
                </a:lnTo>
                <a:lnTo>
                  <a:pt x="576" y="530"/>
                </a:lnTo>
                <a:lnTo>
                  <a:pt x="649" y="494"/>
                </a:lnTo>
                <a:lnTo>
                  <a:pt x="704" y="430"/>
                </a:lnTo>
                <a:lnTo>
                  <a:pt x="732" y="366"/>
                </a:lnTo>
                <a:lnTo>
                  <a:pt x="787" y="293"/>
                </a:lnTo>
                <a:lnTo>
                  <a:pt x="851" y="284"/>
                </a:lnTo>
                <a:lnTo>
                  <a:pt x="915" y="284"/>
                </a:lnTo>
                <a:lnTo>
                  <a:pt x="1018" y="249"/>
                </a:lnTo>
                <a:lnTo>
                  <a:pt x="887" y="156"/>
                </a:lnTo>
                <a:lnTo>
                  <a:pt x="823" y="73"/>
                </a:lnTo>
                <a:lnTo>
                  <a:pt x="759" y="0"/>
                </a:lnTo>
                <a:lnTo>
                  <a:pt x="677" y="55"/>
                </a:lnTo>
                <a:lnTo>
                  <a:pt x="604" y="101"/>
                </a:lnTo>
                <a:lnTo>
                  <a:pt x="540" y="174"/>
                </a:lnTo>
                <a:lnTo>
                  <a:pt x="448" y="183"/>
                </a:lnTo>
                <a:lnTo>
                  <a:pt x="375" y="238"/>
                </a:lnTo>
                <a:lnTo>
                  <a:pt x="348" y="311"/>
                </a:lnTo>
                <a:lnTo>
                  <a:pt x="265" y="366"/>
                </a:lnTo>
                <a:lnTo>
                  <a:pt x="156" y="375"/>
                </a:lnTo>
                <a:lnTo>
                  <a:pt x="137" y="439"/>
                </a:lnTo>
                <a:lnTo>
                  <a:pt x="119" y="494"/>
                </a:lnTo>
                <a:lnTo>
                  <a:pt x="64" y="540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800">
              <a:solidFill>
                <a:sysClr val="windowText" lastClr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26" name="Freeform 22">
            <a:extLst>
              <a:ext uri="{FF2B5EF4-FFF2-40B4-BE49-F238E27FC236}">
                <a16:creationId xmlns:a16="http://schemas.microsoft.com/office/drawing/2014/main" id="{A133E620-43BD-1B51-2524-84883355726F}"/>
              </a:ext>
            </a:extLst>
          </p:cNvPr>
          <p:cNvSpPr>
            <a:spLocks/>
          </p:cNvSpPr>
          <p:nvPr/>
        </p:nvSpPr>
        <p:spPr bwMode="auto">
          <a:xfrm>
            <a:off x="8375683" y="3013418"/>
            <a:ext cx="210231" cy="275726"/>
          </a:xfrm>
          <a:custGeom>
            <a:avLst/>
            <a:gdLst/>
            <a:ahLst/>
            <a:cxnLst>
              <a:cxn ang="0">
                <a:pos x="297" y="171"/>
              </a:cxn>
              <a:cxn ang="0">
                <a:pos x="201" y="225"/>
              </a:cxn>
              <a:cxn ang="0">
                <a:pos x="123" y="315"/>
              </a:cxn>
              <a:cxn ang="0">
                <a:pos x="51" y="351"/>
              </a:cxn>
              <a:cxn ang="0">
                <a:pos x="15" y="399"/>
              </a:cxn>
              <a:cxn ang="0">
                <a:pos x="0" y="466"/>
              </a:cxn>
              <a:cxn ang="0">
                <a:pos x="21" y="513"/>
              </a:cxn>
              <a:cxn ang="0">
                <a:pos x="57" y="585"/>
              </a:cxn>
              <a:cxn ang="0">
                <a:pos x="75" y="645"/>
              </a:cxn>
              <a:cxn ang="0">
                <a:pos x="99" y="711"/>
              </a:cxn>
              <a:cxn ang="0">
                <a:pos x="140" y="744"/>
              </a:cxn>
              <a:cxn ang="0">
                <a:pos x="179" y="659"/>
              </a:cxn>
              <a:cxn ang="0">
                <a:pos x="254" y="569"/>
              </a:cxn>
              <a:cxn ang="0">
                <a:pos x="335" y="569"/>
              </a:cxn>
              <a:cxn ang="0">
                <a:pos x="405" y="468"/>
              </a:cxn>
              <a:cxn ang="0">
                <a:pos x="509" y="353"/>
              </a:cxn>
              <a:cxn ang="0">
                <a:pos x="548" y="255"/>
              </a:cxn>
              <a:cxn ang="0">
                <a:pos x="549" y="126"/>
              </a:cxn>
              <a:cxn ang="0">
                <a:pos x="414" y="66"/>
              </a:cxn>
              <a:cxn ang="0">
                <a:pos x="362" y="0"/>
              </a:cxn>
              <a:cxn ang="0">
                <a:pos x="351" y="129"/>
              </a:cxn>
              <a:cxn ang="0">
                <a:pos x="297" y="171"/>
              </a:cxn>
            </a:cxnLst>
            <a:rect l="0" t="0" r="r" b="b"/>
            <a:pathLst>
              <a:path w="549" h="744">
                <a:moveTo>
                  <a:pt x="297" y="171"/>
                </a:moveTo>
                <a:lnTo>
                  <a:pt x="201" y="225"/>
                </a:lnTo>
                <a:lnTo>
                  <a:pt x="123" y="315"/>
                </a:lnTo>
                <a:lnTo>
                  <a:pt x="51" y="351"/>
                </a:lnTo>
                <a:lnTo>
                  <a:pt x="15" y="399"/>
                </a:lnTo>
                <a:lnTo>
                  <a:pt x="0" y="466"/>
                </a:lnTo>
                <a:lnTo>
                  <a:pt x="21" y="513"/>
                </a:lnTo>
                <a:lnTo>
                  <a:pt x="57" y="585"/>
                </a:lnTo>
                <a:lnTo>
                  <a:pt x="75" y="645"/>
                </a:lnTo>
                <a:lnTo>
                  <a:pt x="99" y="711"/>
                </a:lnTo>
                <a:lnTo>
                  <a:pt x="140" y="744"/>
                </a:lnTo>
                <a:lnTo>
                  <a:pt x="179" y="659"/>
                </a:lnTo>
                <a:lnTo>
                  <a:pt x="254" y="569"/>
                </a:lnTo>
                <a:lnTo>
                  <a:pt x="335" y="569"/>
                </a:lnTo>
                <a:lnTo>
                  <a:pt x="405" y="468"/>
                </a:lnTo>
                <a:lnTo>
                  <a:pt x="509" y="353"/>
                </a:lnTo>
                <a:lnTo>
                  <a:pt x="548" y="255"/>
                </a:lnTo>
                <a:lnTo>
                  <a:pt x="549" y="126"/>
                </a:lnTo>
                <a:lnTo>
                  <a:pt x="414" y="66"/>
                </a:lnTo>
                <a:lnTo>
                  <a:pt x="362" y="0"/>
                </a:lnTo>
                <a:lnTo>
                  <a:pt x="351" y="129"/>
                </a:lnTo>
                <a:lnTo>
                  <a:pt x="297" y="171"/>
                </a:lnTo>
                <a:close/>
              </a:path>
            </a:pathLst>
          </a:custGeom>
          <a:solidFill>
            <a:schemeClr val="bg1"/>
          </a:solidFill>
          <a:ln w="19050" cmpd="sng">
            <a:solidFill>
              <a:srgbClr val="C00000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800">
              <a:latin typeface="Bahnschrift" panose="020B0502040204020203" pitchFamily="34" charset="0"/>
            </a:endParaRPr>
          </a:p>
        </p:txBody>
      </p:sp>
      <p:sp>
        <p:nvSpPr>
          <p:cNvPr id="27" name="CaixaDeTexto 28">
            <a:extLst>
              <a:ext uri="{FF2B5EF4-FFF2-40B4-BE49-F238E27FC236}">
                <a16:creationId xmlns:a16="http://schemas.microsoft.com/office/drawing/2014/main" id="{40FA09D1-4D91-D20B-9CAA-0339EFE6EE26}"/>
              </a:ext>
            </a:extLst>
          </p:cNvPr>
          <p:cNvSpPr txBox="1"/>
          <p:nvPr/>
        </p:nvSpPr>
        <p:spPr>
          <a:xfrm>
            <a:off x="7850908" y="1651822"/>
            <a:ext cx="1454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ctr">
              <a:defRPr sz="1400">
                <a:latin typeface="Bahnschrift SemiBold" panose="020B0502040204020203" pitchFamily="34" charset="0"/>
              </a:defRPr>
            </a:lvl1pPr>
          </a:lstStyle>
          <a:p>
            <a:r>
              <a:rPr lang="pt-PT" sz="900" dirty="0">
                <a:solidFill>
                  <a:srgbClr val="191645"/>
                </a:solidFill>
              </a:rPr>
              <a:t>Cabinda</a:t>
            </a:r>
          </a:p>
          <a:p>
            <a:r>
              <a:rPr lang="pt-PT" sz="900" dirty="0">
                <a:solidFill>
                  <a:srgbClr val="191645"/>
                </a:solidFill>
              </a:rPr>
              <a:t>1403</a:t>
            </a:r>
          </a:p>
        </p:txBody>
      </p:sp>
      <p:sp>
        <p:nvSpPr>
          <p:cNvPr id="29" name="CaixaDeTexto 30">
            <a:extLst>
              <a:ext uri="{FF2B5EF4-FFF2-40B4-BE49-F238E27FC236}">
                <a16:creationId xmlns:a16="http://schemas.microsoft.com/office/drawing/2014/main" id="{0BB76342-0C30-E17B-4DBB-E00AA8004CE8}"/>
              </a:ext>
            </a:extLst>
          </p:cNvPr>
          <p:cNvSpPr txBox="1"/>
          <p:nvPr/>
        </p:nvSpPr>
        <p:spPr>
          <a:xfrm>
            <a:off x="8328296" y="3580575"/>
            <a:ext cx="1454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ctr">
              <a:defRPr sz="1400">
                <a:latin typeface="Bahnschrift SemiBold" panose="020B0502040204020203" pitchFamily="34" charset="0"/>
              </a:defRPr>
            </a:lvl1pPr>
          </a:lstStyle>
          <a:p>
            <a:r>
              <a:rPr lang="pt-PT" sz="900" dirty="0">
                <a:solidFill>
                  <a:srgbClr val="191645"/>
                </a:solidFill>
              </a:rPr>
              <a:t>Cuanza Sul</a:t>
            </a:r>
          </a:p>
          <a:p>
            <a:r>
              <a:rPr lang="pt-PT" sz="900" dirty="0">
                <a:solidFill>
                  <a:srgbClr val="191645"/>
                </a:solidFill>
              </a:rPr>
              <a:t>1664</a:t>
            </a:r>
          </a:p>
        </p:txBody>
      </p:sp>
      <p:sp>
        <p:nvSpPr>
          <p:cNvPr id="30" name="CaixaDeTexto 31">
            <a:extLst>
              <a:ext uri="{FF2B5EF4-FFF2-40B4-BE49-F238E27FC236}">
                <a16:creationId xmlns:a16="http://schemas.microsoft.com/office/drawing/2014/main" id="{53CF4304-028B-88DE-4B68-FA990DB269D3}"/>
              </a:ext>
            </a:extLst>
          </p:cNvPr>
          <p:cNvSpPr txBox="1"/>
          <p:nvPr/>
        </p:nvSpPr>
        <p:spPr>
          <a:xfrm>
            <a:off x="7981883" y="4364244"/>
            <a:ext cx="1454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ctr">
              <a:defRPr sz="1400">
                <a:latin typeface="Bahnschrift SemiBold" panose="020B0502040204020203" pitchFamily="34" charset="0"/>
              </a:defRPr>
            </a:lvl1pPr>
          </a:lstStyle>
          <a:p>
            <a:r>
              <a:rPr lang="pt-PT" sz="900" dirty="0">
                <a:solidFill>
                  <a:srgbClr val="191645"/>
                </a:solidFill>
              </a:rPr>
              <a:t>Benguela</a:t>
            </a:r>
          </a:p>
          <a:p>
            <a:r>
              <a:rPr lang="pt-PT" sz="900" dirty="0">
                <a:solidFill>
                  <a:srgbClr val="191645"/>
                </a:solidFill>
              </a:rPr>
              <a:t>1292</a:t>
            </a:r>
          </a:p>
        </p:txBody>
      </p:sp>
      <p:sp>
        <p:nvSpPr>
          <p:cNvPr id="31" name="CaixaDeTexto 32">
            <a:extLst>
              <a:ext uri="{FF2B5EF4-FFF2-40B4-BE49-F238E27FC236}">
                <a16:creationId xmlns:a16="http://schemas.microsoft.com/office/drawing/2014/main" id="{C66E537D-AD71-E8CD-EB4C-963839E2BA56}"/>
              </a:ext>
            </a:extLst>
          </p:cNvPr>
          <p:cNvSpPr txBox="1"/>
          <p:nvPr/>
        </p:nvSpPr>
        <p:spPr>
          <a:xfrm>
            <a:off x="8374009" y="4933581"/>
            <a:ext cx="1454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Huíla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1959</a:t>
            </a:r>
          </a:p>
        </p:txBody>
      </p:sp>
      <p:sp>
        <p:nvSpPr>
          <p:cNvPr id="32" name="CaixaDeTexto 33">
            <a:extLst>
              <a:ext uri="{FF2B5EF4-FFF2-40B4-BE49-F238E27FC236}">
                <a16:creationId xmlns:a16="http://schemas.microsoft.com/office/drawing/2014/main" id="{AD1394A2-4B4A-758F-8292-062694C3C3D2}"/>
              </a:ext>
            </a:extLst>
          </p:cNvPr>
          <p:cNvSpPr txBox="1"/>
          <p:nvPr/>
        </p:nvSpPr>
        <p:spPr>
          <a:xfrm>
            <a:off x="8649356" y="5633038"/>
            <a:ext cx="1454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Cunene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1205</a:t>
            </a:r>
          </a:p>
        </p:txBody>
      </p:sp>
      <p:sp>
        <p:nvSpPr>
          <p:cNvPr id="33" name="CaixaDeTexto 34">
            <a:extLst>
              <a:ext uri="{FF2B5EF4-FFF2-40B4-BE49-F238E27FC236}">
                <a16:creationId xmlns:a16="http://schemas.microsoft.com/office/drawing/2014/main" id="{A059A138-5F15-4B3B-CC51-0364D1DB6DFE}"/>
              </a:ext>
            </a:extLst>
          </p:cNvPr>
          <p:cNvSpPr txBox="1"/>
          <p:nvPr/>
        </p:nvSpPr>
        <p:spPr>
          <a:xfrm>
            <a:off x="9932528" y="5457635"/>
            <a:ext cx="1454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Cuando Cubango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1002</a:t>
            </a:r>
          </a:p>
        </p:txBody>
      </p:sp>
      <p:sp>
        <p:nvSpPr>
          <p:cNvPr id="34" name="CaixaDeTexto 35">
            <a:extLst>
              <a:ext uri="{FF2B5EF4-FFF2-40B4-BE49-F238E27FC236}">
                <a16:creationId xmlns:a16="http://schemas.microsoft.com/office/drawing/2014/main" id="{63279178-3C7E-FD82-1DCA-91439DFD45EE}"/>
              </a:ext>
            </a:extLst>
          </p:cNvPr>
          <p:cNvSpPr txBox="1"/>
          <p:nvPr/>
        </p:nvSpPr>
        <p:spPr>
          <a:xfrm>
            <a:off x="10137834" y="4500226"/>
            <a:ext cx="1454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Moxico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1212</a:t>
            </a:r>
          </a:p>
        </p:txBody>
      </p:sp>
      <p:sp>
        <p:nvSpPr>
          <p:cNvPr id="35" name="CaixaDeTexto 36">
            <a:extLst>
              <a:ext uri="{FF2B5EF4-FFF2-40B4-BE49-F238E27FC236}">
                <a16:creationId xmlns:a16="http://schemas.microsoft.com/office/drawing/2014/main" id="{00163303-866D-E39A-66CA-DF927FB51FAA}"/>
              </a:ext>
            </a:extLst>
          </p:cNvPr>
          <p:cNvSpPr txBox="1"/>
          <p:nvPr/>
        </p:nvSpPr>
        <p:spPr>
          <a:xfrm>
            <a:off x="7812737" y="5317433"/>
            <a:ext cx="1033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ctr">
              <a:defRPr sz="1400">
                <a:latin typeface="Bahnschrift SemiBold" panose="020B0502040204020203" pitchFamily="34" charset="0"/>
              </a:defRPr>
            </a:lvl1pPr>
          </a:lstStyle>
          <a:p>
            <a:r>
              <a:rPr lang="pt-PT" sz="900" dirty="0">
                <a:solidFill>
                  <a:srgbClr val="191645"/>
                </a:solidFill>
              </a:rPr>
              <a:t>Namibe</a:t>
            </a:r>
          </a:p>
          <a:p>
            <a:r>
              <a:rPr lang="pt-PT" sz="900" dirty="0">
                <a:solidFill>
                  <a:srgbClr val="191645"/>
                </a:solidFill>
              </a:rPr>
              <a:t>1298</a:t>
            </a:r>
          </a:p>
        </p:txBody>
      </p:sp>
      <p:sp>
        <p:nvSpPr>
          <p:cNvPr id="36" name="CaixaDeTexto 37">
            <a:extLst>
              <a:ext uri="{FF2B5EF4-FFF2-40B4-BE49-F238E27FC236}">
                <a16:creationId xmlns:a16="http://schemas.microsoft.com/office/drawing/2014/main" id="{95FC0062-7CFA-21E8-B52A-BE139BD31C8D}"/>
              </a:ext>
            </a:extLst>
          </p:cNvPr>
          <p:cNvSpPr txBox="1"/>
          <p:nvPr/>
        </p:nvSpPr>
        <p:spPr>
          <a:xfrm>
            <a:off x="9542920" y="4193523"/>
            <a:ext cx="772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Bié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862</a:t>
            </a:r>
          </a:p>
        </p:txBody>
      </p:sp>
      <p:sp>
        <p:nvSpPr>
          <p:cNvPr id="37" name="CaixaDeTexto 38">
            <a:extLst>
              <a:ext uri="{FF2B5EF4-FFF2-40B4-BE49-F238E27FC236}">
                <a16:creationId xmlns:a16="http://schemas.microsoft.com/office/drawing/2014/main" id="{06F3D77E-8B75-B0ED-6530-06D8177E3DE3}"/>
              </a:ext>
            </a:extLst>
          </p:cNvPr>
          <p:cNvSpPr txBox="1"/>
          <p:nvPr/>
        </p:nvSpPr>
        <p:spPr>
          <a:xfrm>
            <a:off x="8648659" y="4267900"/>
            <a:ext cx="131250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Huambo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1290</a:t>
            </a:r>
          </a:p>
          <a:p>
            <a:pPr algn="ctr"/>
            <a:endParaRPr lang="pt-PT" sz="900" dirty="0">
              <a:solidFill>
                <a:srgbClr val="191645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8" name="CaixaDeTexto 39">
            <a:extLst>
              <a:ext uri="{FF2B5EF4-FFF2-40B4-BE49-F238E27FC236}">
                <a16:creationId xmlns:a16="http://schemas.microsoft.com/office/drawing/2014/main" id="{1DC6599B-B83E-3796-F0A6-92FBFBC3EEC5}"/>
              </a:ext>
            </a:extLst>
          </p:cNvPr>
          <p:cNvSpPr txBox="1"/>
          <p:nvPr/>
        </p:nvSpPr>
        <p:spPr>
          <a:xfrm>
            <a:off x="10329408" y="3405867"/>
            <a:ext cx="1454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Lunda Sul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901</a:t>
            </a:r>
          </a:p>
        </p:txBody>
      </p:sp>
      <p:sp>
        <p:nvSpPr>
          <p:cNvPr id="39" name="CaixaDeTexto 40">
            <a:extLst>
              <a:ext uri="{FF2B5EF4-FFF2-40B4-BE49-F238E27FC236}">
                <a16:creationId xmlns:a16="http://schemas.microsoft.com/office/drawing/2014/main" id="{97FB6313-4974-48B6-0CD0-E650D5ED0C5B}"/>
              </a:ext>
            </a:extLst>
          </p:cNvPr>
          <p:cNvSpPr txBox="1"/>
          <p:nvPr/>
        </p:nvSpPr>
        <p:spPr>
          <a:xfrm>
            <a:off x="9932526" y="2872983"/>
            <a:ext cx="1288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Lunda Norte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1153</a:t>
            </a:r>
          </a:p>
        </p:txBody>
      </p:sp>
      <p:sp>
        <p:nvSpPr>
          <p:cNvPr id="40" name="CaixaDeTexto 41">
            <a:extLst>
              <a:ext uri="{FF2B5EF4-FFF2-40B4-BE49-F238E27FC236}">
                <a16:creationId xmlns:a16="http://schemas.microsoft.com/office/drawing/2014/main" id="{993CF1C3-88BE-C1DB-6EAC-2B4856B3035F}"/>
              </a:ext>
            </a:extLst>
          </p:cNvPr>
          <p:cNvSpPr txBox="1"/>
          <p:nvPr/>
        </p:nvSpPr>
        <p:spPr>
          <a:xfrm>
            <a:off x="9169406" y="3042428"/>
            <a:ext cx="974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Malanje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1636</a:t>
            </a:r>
          </a:p>
        </p:txBody>
      </p:sp>
      <p:sp>
        <p:nvSpPr>
          <p:cNvPr id="41" name="CaixaDeTexto 42">
            <a:extLst>
              <a:ext uri="{FF2B5EF4-FFF2-40B4-BE49-F238E27FC236}">
                <a16:creationId xmlns:a16="http://schemas.microsoft.com/office/drawing/2014/main" id="{70D7079D-D906-167A-BA9B-83337BAA74A1}"/>
              </a:ext>
            </a:extLst>
          </p:cNvPr>
          <p:cNvSpPr txBox="1"/>
          <p:nvPr/>
        </p:nvSpPr>
        <p:spPr>
          <a:xfrm>
            <a:off x="8616144" y="2916125"/>
            <a:ext cx="85151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Cuanza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Norte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1198</a:t>
            </a:r>
          </a:p>
        </p:txBody>
      </p:sp>
      <p:sp>
        <p:nvSpPr>
          <p:cNvPr id="42" name="CaixaDeTexto 43">
            <a:extLst>
              <a:ext uri="{FF2B5EF4-FFF2-40B4-BE49-F238E27FC236}">
                <a16:creationId xmlns:a16="http://schemas.microsoft.com/office/drawing/2014/main" id="{BD68B002-58EE-D8A9-F364-5E03EDA84DD4}"/>
              </a:ext>
            </a:extLst>
          </p:cNvPr>
          <p:cNvSpPr txBox="1"/>
          <p:nvPr/>
        </p:nvSpPr>
        <p:spPr>
          <a:xfrm>
            <a:off x="8315372" y="2689388"/>
            <a:ext cx="724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ctr">
              <a:defRPr sz="1400">
                <a:latin typeface="Bahnschrift SemiBold" panose="020B0502040204020203" pitchFamily="34" charset="0"/>
              </a:defRPr>
            </a:lvl1pPr>
          </a:lstStyle>
          <a:p>
            <a:r>
              <a:rPr lang="pt-PT" sz="900" dirty="0">
                <a:solidFill>
                  <a:srgbClr val="191645"/>
                </a:solidFill>
              </a:rPr>
              <a:t>Bengo</a:t>
            </a:r>
          </a:p>
          <a:p>
            <a:r>
              <a:rPr lang="pt-PT" sz="900" dirty="0">
                <a:solidFill>
                  <a:srgbClr val="191645"/>
                </a:solidFill>
              </a:rPr>
              <a:t>1048</a:t>
            </a:r>
          </a:p>
        </p:txBody>
      </p:sp>
      <p:sp>
        <p:nvSpPr>
          <p:cNvPr id="43" name="CaixaDeTexto 44">
            <a:extLst>
              <a:ext uri="{FF2B5EF4-FFF2-40B4-BE49-F238E27FC236}">
                <a16:creationId xmlns:a16="http://schemas.microsoft.com/office/drawing/2014/main" id="{B65B59C8-0725-7711-0B05-F7EF8D8FA2BF}"/>
              </a:ext>
            </a:extLst>
          </p:cNvPr>
          <p:cNvSpPr txBox="1"/>
          <p:nvPr/>
        </p:nvSpPr>
        <p:spPr>
          <a:xfrm>
            <a:off x="8129763" y="2110358"/>
            <a:ext cx="772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Zaire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931</a:t>
            </a:r>
          </a:p>
        </p:txBody>
      </p:sp>
      <p:sp>
        <p:nvSpPr>
          <p:cNvPr id="44" name="CaixaDeTexto 45">
            <a:extLst>
              <a:ext uri="{FF2B5EF4-FFF2-40B4-BE49-F238E27FC236}">
                <a16:creationId xmlns:a16="http://schemas.microsoft.com/office/drawing/2014/main" id="{D9A3ADED-4515-46EE-AAA3-8E0612CFDE1D}"/>
              </a:ext>
            </a:extLst>
          </p:cNvPr>
          <p:cNvSpPr txBox="1"/>
          <p:nvPr/>
        </p:nvSpPr>
        <p:spPr>
          <a:xfrm>
            <a:off x="8885002" y="2322305"/>
            <a:ext cx="772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Uíge</a:t>
            </a:r>
          </a:p>
          <a:p>
            <a:pPr algn="ctr"/>
            <a:r>
              <a:rPr lang="pt-PT" sz="900" dirty="0">
                <a:solidFill>
                  <a:srgbClr val="191645"/>
                </a:solidFill>
                <a:latin typeface="Bahnschrift SemiBold" panose="020B0502040204020203" pitchFamily="34" charset="0"/>
              </a:rPr>
              <a:t>1316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DFC301C8-4613-7436-91A4-752577675FD8}"/>
              </a:ext>
            </a:extLst>
          </p:cNvPr>
          <p:cNvSpPr txBox="1"/>
          <p:nvPr/>
        </p:nvSpPr>
        <p:spPr>
          <a:xfrm>
            <a:off x="7782414" y="2970268"/>
            <a:ext cx="808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ctr">
              <a:defRPr sz="1400">
                <a:latin typeface="Bahnschrift SemiBold" panose="020B0502040204020203" pitchFamily="34" charset="0"/>
              </a:defRPr>
            </a:lvl1pPr>
          </a:lstStyle>
          <a:p>
            <a:r>
              <a:rPr lang="pt-PT" sz="900" dirty="0">
                <a:solidFill>
                  <a:srgbClr val="191645"/>
                </a:solidFill>
              </a:rPr>
              <a:t>Luanda</a:t>
            </a:r>
          </a:p>
          <a:p>
            <a:r>
              <a:rPr lang="pt-PT" sz="900" dirty="0">
                <a:solidFill>
                  <a:srgbClr val="191645"/>
                </a:solidFill>
              </a:rPr>
              <a:t>385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BCA446-39F0-FC8A-3309-045F17AE6240}"/>
              </a:ext>
            </a:extLst>
          </p:cNvPr>
          <p:cNvSpPr txBox="1"/>
          <p:nvPr/>
        </p:nvSpPr>
        <p:spPr>
          <a:xfrm>
            <a:off x="377013" y="1450206"/>
            <a:ext cx="7161920" cy="2122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dirty="0">
                <a:solidFill>
                  <a:srgbClr val="000000"/>
                </a:solidFill>
                <a:latin typeface="Bahnschrift Light" panose="020B0502040204020203" pitchFamily="34" charset="0"/>
                <a:ea typeface="Times New Roman" panose="02020603050405020304" pitchFamily="18" charset="0"/>
              </a:rPr>
              <a:t>Para acelerar a formação de quadros foi aprovado o Plano de Formação Emergencial com o financiamento do Banco Mundial e metas ambiciosas de formação e capacitar </a:t>
            </a:r>
            <a:r>
              <a:rPr lang="pt-PT" b="1" dirty="0">
                <a:solidFill>
                  <a:srgbClr val="000000"/>
                </a:solidFill>
                <a:latin typeface="Bahnschrift Light" panose="020B0502040204020203" pitchFamily="34" charset="0"/>
                <a:ea typeface="Times New Roman" panose="02020603050405020304" pitchFamily="18" charset="0"/>
              </a:rPr>
              <a:t>38.000</a:t>
            </a:r>
            <a:r>
              <a:rPr lang="pt-PT" dirty="0">
                <a:solidFill>
                  <a:srgbClr val="000000"/>
                </a:solidFill>
                <a:latin typeface="Bahnschrift Light" panose="020B0502040204020203" pitchFamily="34" charset="0"/>
                <a:ea typeface="Times New Roman" panose="02020603050405020304" pitchFamily="18" charset="0"/>
              </a:rPr>
              <a:t> profissionais de saúde, no período de 2023-2028: Com forte apoio da República Federativa do Brasil.</a:t>
            </a:r>
            <a:endParaRPr lang="pt-PT" dirty="0">
              <a:latin typeface="Bahnschrift Light" panose="020B05020402040202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6B84346-8BC9-3D91-04C0-1B1E3A0044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98" y="6376511"/>
            <a:ext cx="453875" cy="453875"/>
          </a:xfrm>
          <a:prstGeom prst="rect">
            <a:avLst/>
          </a:prstGeom>
        </p:spPr>
      </p:pic>
      <p:pic>
        <p:nvPicPr>
          <p:cNvPr id="4" name="Imagem 9">
            <a:extLst>
              <a:ext uri="{FF2B5EF4-FFF2-40B4-BE49-F238E27FC236}">
                <a16:creationId xmlns:a16="http://schemas.microsoft.com/office/drawing/2014/main" id="{96664B6D-A3C6-C748-6CDD-074517036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16" y="6458280"/>
            <a:ext cx="1451985" cy="255232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5026040E-1D1E-52DC-7498-7CF1F343E9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AA33F399-2BED-F99D-419F-59D70B1763BF}"/>
              </a:ext>
            </a:extLst>
          </p:cNvPr>
          <p:cNvSpPr txBox="1"/>
          <p:nvPr/>
        </p:nvSpPr>
        <p:spPr>
          <a:xfrm>
            <a:off x="11511842" y="6140108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809666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>
            <a:extLst>
              <a:ext uri="{FF2B5EF4-FFF2-40B4-BE49-F238E27FC236}">
                <a16:creationId xmlns:a16="http://schemas.microsoft.com/office/drawing/2014/main" id="{E6D6ACA0-7047-8A7A-F925-C8228C3FC05D}"/>
              </a:ext>
            </a:extLst>
          </p:cNvPr>
          <p:cNvSpPr/>
          <p:nvPr/>
        </p:nvSpPr>
        <p:spPr>
          <a:xfrm>
            <a:off x="106984" y="1564233"/>
            <a:ext cx="5897309" cy="917233"/>
          </a:xfrm>
          <a:prstGeom prst="roundRect">
            <a:avLst>
              <a:gd name="adj" fmla="val 17562"/>
            </a:avLst>
          </a:prstGeom>
          <a:solidFill>
            <a:srgbClr val="FF0000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68768FF-8230-0862-84F9-C2FC4354855E}"/>
              </a:ext>
            </a:extLst>
          </p:cNvPr>
          <p:cNvSpPr/>
          <p:nvPr/>
        </p:nvSpPr>
        <p:spPr>
          <a:xfrm>
            <a:off x="6336634" y="0"/>
            <a:ext cx="589731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862AA-0EF2-ADAF-036C-9113C2A2C4BF}"/>
              </a:ext>
            </a:extLst>
          </p:cNvPr>
          <p:cNvGrpSpPr/>
          <p:nvPr/>
        </p:nvGrpSpPr>
        <p:grpSpPr>
          <a:xfrm>
            <a:off x="127295" y="3543653"/>
            <a:ext cx="5920519" cy="2568173"/>
            <a:chOff x="253484" y="1514364"/>
            <a:chExt cx="6366029" cy="2568173"/>
          </a:xfrm>
        </p:grpSpPr>
        <p:sp>
          <p:nvSpPr>
            <p:cNvPr id="20" name="Shape 1">
              <a:extLst>
                <a:ext uri="{FF2B5EF4-FFF2-40B4-BE49-F238E27FC236}">
                  <a16:creationId xmlns:a16="http://schemas.microsoft.com/office/drawing/2014/main" id="{CA78454E-B6AE-5325-4F8F-11274172904F}"/>
                </a:ext>
              </a:extLst>
            </p:cNvPr>
            <p:cNvSpPr/>
            <p:nvPr/>
          </p:nvSpPr>
          <p:spPr>
            <a:xfrm>
              <a:off x="253484" y="1521984"/>
              <a:ext cx="3245700" cy="2162815"/>
            </a:xfrm>
            <a:prstGeom prst="roundRect">
              <a:avLst>
                <a:gd name="adj" fmla="val 3673"/>
              </a:avLst>
            </a:prstGeom>
            <a:solidFill>
              <a:srgbClr val="C00000"/>
            </a:solidFill>
            <a:ln w="7620">
              <a:solidFill>
                <a:srgbClr val="B8C3DF"/>
              </a:solidFill>
              <a:prstDash val="solid"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21" name="Shape 2">
              <a:extLst>
                <a:ext uri="{FF2B5EF4-FFF2-40B4-BE49-F238E27FC236}">
                  <a16:creationId xmlns:a16="http://schemas.microsoft.com/office/drawing/2014/main" id="{9B8ECCB1-AE31-DAFE-4D9D-B65AF3E6F4FF}"/>
                </a:ext>
              </a:extLst>
            </p:cNvPr>
            <p:cNvSpPr/>
            <p:nvPr/>
          </p:nvSpPr>
          <p:spPr>
            <a:xfrm>
              <a:off x="464106" y="1732605"/>
              <a:ext cx="609243" cy="609243"/>
            </a:xfrm>
            <a:prstGeom prst="roundRect">
              <a:avLst>
                <a:gd name="adj" fmla="val 15007289"/>
              </a:avLst>
            </a:prstGeom>
            <a:solidFill>
              <a:schemeClr val="bg1"/>
            </a:solidFill>
            <a:ln/>
          </p:spPr>
          <p:txBody>
            <a:bodyPr/>
            <a:lstStyle/>
            <a:p>
              <a:endParaRPr lang="pt-PT"/>
            </a:p>
          </p:txBody>
        </p:sp>
        <p:pic>
          <p:nvPicPr>
            <p:cNvPr id="22" name="Image 1" descr="preencoded.png">
              <a:extLst>
                <a:ext uri="{FF2B5EF4-FFF2-40B4-BE49-F238E27FC236}">
                  <a16:creationId xmlns:a16="http://schemas.microsoft.com/office/drawing/2014/main" id="{7103D908-EF6E-59C7-14A4-DCAFB65B0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627" y="1900126"/>
              <a:ext cx="274082" cy="274082"/>
            </a:xfrm>
            <a:prstGeom prst="rect">
              <a:avLst/>
            </a:prstGeom>
          </p:spPr>
        </p:pic>
        <p:sp>
          <p:nvSpPr>
            <p:cNvPr id="23" name="Text 3">
              <a:extLst>
                <a:ext uri="{FF2B5EF4-FFF2-40B4-BE49-F238E27FC236}">
                  <a16:creationId xmlns:a16="http://schemas.microsoft.com/office/drawing/2014/main" id="{CCADD37A-0236-6D4B-1B5A-EBC8E23AB174}"/>
                </a:ext>
              </a:extLst>
            </p:cNvPr>
            <p:cNvSpPr/>
            <p:nvPr/>
          </p:nvSpPr>
          <p:spPr>
            <a:xfrm>
              <a:off x="415188" y="2823569"/>
              <a:ext cx="2986993" cy="125896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450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Impact" panose="020B0806030902050204" pitchFamily="34" charset="0"/>
                  <a:ea typeface="Alexandria" pitchFamily="34" charset="-122"/>
                  <a:cs typeface="Alexandria" pitchFamily="34" charset="-120"/>
                </a:rPr>
                <a:t>173</a:t>
              </a:r>
              <a:r>
                <a:rPr lang="en-US" sz="2800" dirty="0">
                  <a:solidFill>
                    <a:schemeClr val="bg1"/>
                  </a:solidFill>
                  <a:latin typeface="Alexandria" pitchFamily="34" charset="0"/>
                  <a:ea typeface="Alexandria" pitchFamily="34" charset="-122"/>
                  <a:cs typeface="Alexandria" pitchFamily="34" charset="-120"/>
                </a:rPr>
                <a:t> </a:t>
              </a:r>
              <a:r>
                <a:rPr lang="en-US" sz="1600" b="1" dirty="0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Hospitais Municipais  </a:t>
              </a:r>
            </a:p>
            <a:p>
              <a:pPr>
                <a:lnSpc>
                  <a:spcPts val="2450"/>
                </a:lnSpc>
              </a:pPr>
              <a:r>
                <a:rPr lang="pt-PT" sz="1200" dirty="0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Estratégia de um Hospital por Município</a:t>
              </a:r>
              <a:endParaRPr lang="en-US" sz="1200" dirty="0">
                <a:solidFill>
                  <a:schemeClr val="bg1"/>
                </a:solidFill>
                <a:latin typeface=""/>
                <a:cs typeface="Arial" panose="020B0604020202020204" pitchFamily="34" charset="0"/>
              </a:endParaRPr>
            </a:p>
          </p:txBody>
        </p:sp>
        <p:sp>
          <p:nvSpPr>
            <p:cNvPr id="25" name="Shape 5">
              <a:extLst>
                <a:ext uri="{FF2B5EF4-FFF2-40B4-BE49-F238E27FC236}">
                  <a16:creationId xmlns:a16="http://schemas.microsoft.com/office/drawing/2014/main" id="{E93AC2C4-3B9F-AB34-17FC-90462D8292F6}"/>
                </a:ext>
              </a:extLst>
            </p:cNvPr>
            <p:cNvSpPr/>
            <p:nvPr/>
          </p:nvSpPr>
          <p:spPr>
            <a:xfrm>
              <a:off x="3598724" y="1514364"/>
              <a:ext cx="3020789" cy="2170435"/>
            </a:xfrm>
            <a:prstGeom prst="roundRect">
              <a:avLst>
                <a:gd name="adj" fmla="val 3673"/>
              </a:avLst>
            </a:prstGeom>
            <a:solidFill>
              <a:srgbClr val="C00000"/>
            </a:solidFill>
            <a:ln w="7620">
              <a:solidFill>
                <a:srgbClr val="B8C3DF"/>
              </a:solidFill>
              <a:prstDash val="solid"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26" name="Shape 6">
              <a:extLst>
                <a:ext uri="{FF2B5EF4-FFF2-40B4-BE49-F238E27FC236}">
                  <a16:creationId xmlns:a16="http://schemas.microsoft.com/office/drawing/2014/main" id="{9F3B2DDA-9FBE-76A4-A558-BBB0D73C9D8C}"/>
                </a:ext>
              </a:extLst>
            </p:cNvPr>
            <p:cNvSpPr/>
            <p:nvPr/>
          </p:nvSpPr>
          <p:spPr>
            <a:xfrm>
              <a:off x="3926378" y="1738561"/>
              <a:ext cx="609243" cy="609243"/>
            </a:xfrm>
            <a:prstGeom prst="roundRect">
              <a:avLst>
                <a:gd name="adj" fmla="val 15007289"/>
              </a:avLst>
            </a:prstGeom>
            <a:solidFill>
              <a:schemeClr val="bg1"/>
            </a:solidFill>
            <a:ln/>
          </p:spPr>
          <p:txBody>
            <a:bodyPr/>
            <a:lstStyle/>
            <a:p>
              <a:endParaRPr lang="pt-PT"/>
            </a:p>
          </p:txBody>
        </p:sp>
        <p:pic>
          <p:nvPicPr>
            <p:cNvPr id="27" name="Image 2" descr="preencoded.png">
              <a:extLst>
                <a:ext uri="{FF2B5EF4-FFF2-40B4-BE49-F238E27FC236}">
                  <a16:creationId xmlns:a16="http://schemas.microsoft.com/office/drawing/2014/main" id="{7C79FB9F-D0A4-E271-AAA8-5BFE4B21C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93958" y="1900126"/>
              <a:ext cx="274082" cy="274082"/>
            </a:xfrm>
            <a:prstGeom prst="rect">
              <a:avLst/>
            </a:prstGeom>
          </p:spPr>
        </p:pic>
        <p:sp>
          <p:nvSpPr>
            <p:cNvPr id="28" name="Text 7">
              <a:extLst>
                <a:ext uri="{FF2B5EF4-FFF2-40B4-BE49-F238E27FC236}">
                  <a16:creationId xmlns:a16="http://schemas.microsoft.com/office/drawing/2014/main" id="{E6B1E827-4EDA-9088-FBBA-ED10FE1EC298}"/>
                </a:ext>
              </a:extLst>
            </p:cNvPr>
            <p:cNvSpPr/>
            <p:nvPr/>
          </p:nvSpPr>
          <p:spPr>
            <a:xfrm>
              <a:off x="3926378" y="2550805"/>
              <a:ext cx="2538651" cy="108675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45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Impact" panose="020B0806030902050204" pitchFamily="34" charset="0"/>
                  <a:ea typeface="Alexandria" pitchFamily="34" charset="-122"/>
                  <a:cs typeface="Alexandria" pitchFamily="34" charset="-120"/>
                </a:rPr>
                <a:t>3.077</a:t>
              </a:r>
              <a:r>
                <a:rPr lang="en-US" sz="2800" b="1" dirty="0">
                  <a:solidFill>
                    <a:schemeClr val="bg1"/>
                  </a:solidFill>
                  <a:latin typeface="Bahnschrift" panose="020B0502040204020203" pitchFamily="34" charset="0"/>
                  <a:ea typeface="Alexandria" pitchFamily="34" charset="-122"/>
                  <a:cs typeface="Alexandria" pitchFamily="34" charset="-120"/>
                </a:rPr>
                <a:t> </a:t>
              </a:r>
            </a:p>
            <a:p>
              <a:pPr>
                <a:lnSpc>
                  <a:spcPts val="2450"/>
                </a:lnSpc>
              </a:pPr>
              <a:r>
                <a:rPr lang="en-US" sz="1600" dirty="0" err="1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Unidades</a:t>
              </a:r>
              <a:r>
                <a:rPr lang="en-US" sz="1600" dirty="0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Sanitárias</a:t>
              </a:r>
              <a:r>
                <a:rPr lang="en-US" sz="1600" dirty="0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 do</a:t>
              </a:r>
            </a:p>
            <a:p>
              <a:pPr>
                <a:lnSpc>
                  <a:spcPts val="2450"/>
                </a:lnSpc>
              </a:pPr>
              <a:r>
                <a:rPr lang="en-US" sz="1600" dirty="0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Primeiro Nivel de </a:t>
              </a:r>
              <a:r>
                <a:rPr lang="en-US" sz="1600" dirty="0" err="1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Atenção</a:t>
              </a:r>
              <a:r>
                <a:rPr lang="en-US" sz="1600" b="1" dirty="0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 </a:t>
              </a:r>
              <a:endParaRPr lang="en-US" sz="1600" dirty="0">
                <a:solidFill>
                  <a:schemeClr val="bg1"/>
                </a:solidFill>
                <a:latin typeface=""/>
                <a:cs typeface="Arial" panose="020B0604020202020204" pitchFamily="34" charset="0"/>
              </a:endParaRPr>
            </a:p>
          </p:txBody>
        </p:sp>
      </p:grpSp>
      <p:sp>
        <p:nvSpPr>
          <p:cNvPr id="30" name="Shape 9">
            <a:extLst>
              <a:ext uri="{FF2B5EF4-FFF2-40B4-BE49-F238E27FC236}">
                <a16:creationId xmlns:a16="http://schemas.microsoft.com/office/drawing/2014/main" id="{CB5C93EE-4A7E-208C-1437-2CD2D4A29127}"/>
              </a:ext>
            </a:extLst>
          </p:cNvPr>
          <p:cNvSpPr/>
          <p:nvPr/>
        </p:nvSpPr>
        <p:spPr>
          <a:xfrm>
            <a:off x="127295" y="2525159"/>
            <a:ext cx="5917588" cy="917233"/>
          </a:xfrm>
          <a:prstGeom prst="roundRect">
            <a:avLst>
              <a:gd name="adj" fmla="val 16233"/>
            </a:avLst>
          </a:prstGeom>
          <a:solidFill>
            <a:srgbClr val="00B050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35" name="Text 13">
            <a:extLst>
              <a:ext uri="{FF2B5EF4-FFF2-40B4-BE49-F238E27FC236}">
                <a16:creationId xmlns:a16="http://schemas.microsoft.com/office/drawing/2014/main" id="{A703AA0A-2719-B6FE-CFF1-462D7593A75B}"/>
              </a:ext>
            </a:extLst>
          </p:cNvPr>
          <p:cNvSpPr/>
          <p:nvPr/>
        </p:nvSpPr>
        <p:spPr>
          <a:xfrm>
            <a:off x="306626" y="5900617"/>
            <a:ext cx="5668610" cy="974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dirty="0">
                <a:latin typeface="Bahnschrift Light" panose="020B0502040204020203" pitchFamily="34" charset="0"/>
                <a:ea typeface="Nobile" pitchFamily="34" charset="-122"/>
                <a:cs typeface="Nobile" pitchFamily="34" charset="-120"/>
              </a:rPr>
              <a:t>O investimento monumental aumentou a capacidade resolutiva nos três níveis de </a:t>
            </a:r>
            <a:r>
              <a:rPr lang="en-US" dirty="0" err="1">
                <a:latin typeface="Bahnschrift Light" panose="020B0502040204020203" pitchFamily="34" charset="0"/>
                <a:ea typeface="Nobile" pitchFamily="34" charset="-122"/>
                <a:cs typeface="Nobile" pitchFamily="34" charset="-120"/>
              </a:rPr>
              <a:t>atenção</a:t>
            </a:r>
            <a:r>
              <a:rPr lang="en-US" dirty="0">
                <a:latin typeface="Bahnschrift Light" panose="020B0502040204020203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dirty="0">
              <a:latin typeface="Bahnschrift Light" panose="020B0502040204020203" pitchFamily="34" charset="0"/>
            </a:endParaRPr>
          </a:p>
        </p:txBody>
      </p:sp>
      <p:sp>
        <p:nvSpPr>
          <p:cNvPr id="44" name="Text 0">
            <a:extLst>
              <a:ext uri="{FF2B5EF4-FFF2-40B4-BE49-F238E27FC236}">
                <a16:creationId xmlns:a16="http://schemas.microsoft.com/office/drawing/2014/main" id="{41FFB959-CBFF-F3D5-FAE3-2BD47C61EAA2}"/>
              </a:ext>
            </a:extLst>
          </p:cNvPr>
          <p:cNvSpPr/>
          <p:nvPr/>
        </p:nvSpPr>
        <p:spPr>
          <a:xfrm>
            <a:off x="90384" y="199966"/>
            <a:ext cx="5668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"/>
              </a:rPr>
              <a:t>Expansão da Rede Sanitária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C64044B-EC79-F55B-5197-CEA7B72541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98" y="6376511"/>
            <a:ext cx="453875" cy="453875"/>
          </a:xfrm>
          <a:prstGeom prst="rect">
            <a:avLst/>
          </a:prstGeom>
        </p:spPr>
      </p:pic>
      <p:pic>
        <p:nvPicPr>
          <p:cNvPr id="3" name="Imagem 9">
            <a:extLst>
              <a:ext uri="{FF2B5EF4-FFF2-40B4-BE49-F238E27FC236}">
                <a16:creationId xmlns:a16="http://schemas.microsoft.com/office/drawing/2014/main" id="{C3A278B1-858C-7180-906F-FD44C416A4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16" y="6458280"/>
            <a:ext cx="1451985" cy="255232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2DD3AE13-F59D-0C9C-28BA-D367882A2B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3">
            <a:extLst>
              <a:ext uri="{FF2B5EF4-FFF2-40B4-BE49-F238E27FC236}">
                <a16:creationId xmlns:a16="http://schemas.microsoft.com/office/drawing/2014/main" id="{9EB898B9-4BB4-7838-E311-8067B20603F7}"/>
              </a:ext>
            </a:extLst>
          </p:cNvPr>
          <p:cNvSpPr/>
          <p:nvPr/>
        </p:nvSpPr>
        <p:spPr>
          <a:xfrm>
            <a:off x="606425" y="3091211"/>
            <a:ext cx="1804093" cy="467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7200" b="1" dirty="0">
                <a:solidFill>
                  <a:schemeClr val="bg1"/>
                </a:solidFill>
                <a:latin typeface="Impact" panose="020B0806030902050204" pitchFamily="34" charset="0"/>
                <a:ea typeface="Alexandria" pitchFamily="34" charset="-122"/>
                <a:cs typeface="Alexandria" pitchFamily="34" charset="-120"/>
              </a:rPr>
              <a:t>3.348</a:t>
            </a:r>
            <a:endParaRPr lang="en-US" sz="2000" dirty="0">
              <a:solidFill>
                <a:schemeClr val="bg1"/>
              </a:solidFill>
              <a:latin typeface=""/>
              <a:cs typeface="Arial" panose="020B0604020202020204" pitchFamily="34" charset="0"/>
            </a:endParaRPr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DF96DA17-592F-A92D-529F-DD25FBFE0FD9}"/>
              </a:ext>
            </a:extLst>
          </p:cNvPr>
          <p:cNvSpPr/>
          <p:nvPr/>
        </p:nvSpPr>
        <p:spPr>
          <a:xfrm>
            <a:off x="478975" y="2116114"/>
            <a:ext cx="1682047" cy="393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6000" b="1" dirty="0">
                <a:solidFill>
                  <a:schemeClr val="bg1"/>
                </a:solidFill>
                <a:latin typeface="Impact" panose="020B0806030902050204" pitchFamily="34" charset="0"/>
                <a:ea typeface="Alexandria" pitchFamily="34" charset="-122"/>
                <a:cs typeface="Alexandria" pitchFamily="34" charset="-120"/>
              </a:rPr>
              <a:t>2.772</a:t>
            </a:r>
            <a:endParaRPr lang="en-US" sz="1600" dirty="0">
              <a:solidFill>
                <a:schemeClr val="bg1"/>
              </a:solidFill>
              <a:latin typeface=""/>
              <a:cs typeface="Arial" panose="020B0604020202020204" pitchFamily="34" charset="0"/>
            </a:endParaRPr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89869490-EC3C-6391-DE88-7E250DB8D433}"/>
              </a:ext>
            </a:extLst>
          </p:cNvPr>
          <p:cNvSpPr/>
          <p:nvPr/>
        </p:nvSpPr>
        <p:spPr>
          <a:xfrm>
            <a:off x="2819087" y="1864581"/>
            <a:ext cx="2704361" cy="467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dirty="0" err="1">
                <a:solidFill>
                  <a:schemeClr val="bg1"/>
                </a:solidFill>
                <a:latin typeface=""/>
                <a:ea typeface="Alexandria" pitchFamily="34" charset="-122"/>
                <a:cs typeface="Arial" panose="020B0604020202020204" pitchFamily="34" charset="0"/>
              </a:rPr>
              <a:t>Unidades</a:t>
            </a:r>
            <a:r>
              <a:rPr lang="en-US" dirty="0">
                <a:solidFill>
                  <a:schemeClr val="bg1"/>
                </a:solidFill>
                <a:latin typeface=""/>
                <a:ea typeface="Alexandria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"/>
                <a:ea typeface="Alexandria" pitchFamily="34" charset="-122"/>
                <a:cs typeface="Arial" panose="020B0604020202020204" pitchFamily="34" charset="0"/>
              </a:rPr>
              <a:t>Sanitária</a:t>
            </a:r>
            <a:r>
              <a:rPr lang="en-US" dirty="0">
                <a:solidFill>
                  <a:schemeClr val="bg1"/>
                </a:solidFill>
                <a:latin typeface=""/>
                <a:ea typeface="Alexandria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"/>
                <a:ea typeface="Alexandria" pitchFamily="34" charset="-122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bg1"/>
                </a:solidFill>
                <a:latin typeface=""/>
                <a:ea typeface="Alexandria" pitchFamily="34" charset="-122"/>
                <a:cs typeface="Arial" panose="020B0604020202020204" pitchFamily="34" charset="0"/>
              </a:rPr>
              <a:t> </a:t>
            </a:r>
            <a:r>
              <a:rPr lang="pt-PT" b="1" dirty="0">
                <a:solidFill>
                  <a:schemeClr val="bg1"/>
                </a:solidFill>
                <a:latin typeface=""/>
                <a:ea typeface="Alexandria" pitchFamily="34" charset="-122"/>
                <a:cs typeface="Arial" panose="020B0604020202020204" pitchFamily="34" charset="0"/>
              </a:rPr>
              <a:t>2017</a:t>
            </a:r>
            <a:endParaRPr lang="en-US" b="1" dirty="0">
              <a:solidFill>
                <a:schemeClr val="bg1"/>
              </a:solidFill>
              <a:latin typeface=""/>
              <a:cs typeface="Arial" panose="020B0604020202020204" pitchFamily="34" charset="0"/>
            </a:endParaRPr>
          </a:p>
        </p:txBody>
      </p:sp>
      <p:sp>
        <p:nvSpPr>
          <p:cNvPr id="13" name="Text 3">
            <a:extLst>
              <a:ext uri="{FF2B5EF4-FFF2-40B4-BE49-F238E27FC236}">
                <a16:creationId xmlns:a16="http://schemas.microsoft.com/office/drawing/2014/main" id="{6F80D50A-47CE-8FB0-C755-98247A8E0F9C}"/>
              </a:ext>
            </a:extLst>
          </p:cNvPr>
          <p:cNvSpPr/>
          <p:nvPr/>
        </p:nvSpPr>
        <p:spPr>
          <a:xfrm>
            <a:off x="2771916" y="2849560"/>
            <a:ext cx="2704361" cy="467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900" dirty="0" err="1">
                <a:solidFill>
                  <a:schemeClr val="bg1"/>
                </a:solidFill>
                <a:latin typeface=""/>
                <a:ea typeface="Alexandria" pitchFamily="34" charset="-122"/>
                <a:cs typeface="Arial" panose="020B0604020202020204" pitchFamily="34" charset="0"/>
              </a:rPr>
              <a:t>Unidades</a:t>
            </a:r>
            <a:r>
              <a:rPr lang="en-US" sz="1900" dirty="0">
                <a:solidFill>
                  <a:schemeClr val="bg1"/>
                </a:solidFill>
                <a:latin typeface=""/>
                <a:ea typeface="Alexandria" pitchFamily="34" charset="-122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chemeClr val="bg1"/>
                </a:solidFill>
                <a:latin typeface=""/>
                <a:ea typeface="Alexandria" pitchFamily="34" charset="-122"/>
                <a:cs typeface="Arial" panose="020B0604020202020204" pitchFamily="34" charset="0"/>
              </a:rPr>
              <a:t>Sanitária</a:t>
            </a:r>
            <a:r>
              <a:rPr lang="en-US" sz="1900" dirty="0">
                <a:solidFill>
                  <a:schemeClr val="bg1"/>
                </a:solidFill>
                <a:latin typeface=""/>
                <a:ea typeface="Alexandria" pitchFamily="34" charset="-122"/>
                <a:cs typeface="Arial" panose="020B0604020202020204" pitchFamily="34" charset="0"/>
              </a:rPr>
              <a:t> em </a:t>
            </a:r>
            <a:r>
              <a:rPr lang="pt-PT" sz="1900" b="1" dirty="0">
                <a:solidFill>
                  <a:schemeClr val="bg1"/>
                </a:solidFill>
                <a:latin typeface=""/>
                <a:ea typeface="Alexandria" pitchFamily="34" charset="-122"/>
                <a:cs typeface="Arial" panose="020B0604020202020204" pitchFamily="34" charset="0"/>
              </a:rPr>
              <a:t>2025</a:t>
            </a:r>
            <a:endParaRPr lang="en-US" sz="1900" b="1" dirty="0">
              <a:solidFill>
                <a:schemeClr val="bg1"/>
              </a:solidFill>
              <a:latin typeface=""/>
              <a:cs typeface="Arial" panose="020B0604020202020204" pitchFamily="34" charset="0"/>
            </a:endParaRPr>
          </a:p>
        </p:txBody>
      </p:sp>
      <p:pic>
        <p:nvPicPr>
          <p:cNvPr id="15" name="Imagem 44" descr="Jornal de Angola - Notícias - Cuito tem novo hospital de nível municipal">
            <a:extLst>
              <a:ext uri="{FF2B5EF4-FFF2-40B4-BE49-F238E27FC236}">
                <a16:creationId xmlns:a16="http://schemas.microsoft.com/office/drawing/2014/main" id="{A7A22261-E606-D2FF-D1FF-2106A87D34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1325" y="519765"/>
            <a:ext cx="5417475" cy="57122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B55A359-F0A0-5BA4-89A1-529E58439CA3}"/>
              </a:ext>
            </a:extLst>
          </p:cNvPr>
          <p:cNvSpPr txBox="1"/>
          <p:nvPr/>
        </p:nvSpPr>
        <p:spPr>
          <a:xfrm>
            <a:off x="11650694" y="6269313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222722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E68768FF-8230-0862-84F9-C2FC4354855E}"/>
              </a:ext>
            </a:extLst>
          </p:cNvPr>
          <p:cNvSpPr/>
          <p:nvPr/>
        </p:nvSpPr>
        <p:spPr>
          <a:xfrm>
            <a:off x="6336634" y="0"/>
            <a:ext cx="589731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862AA-0EF2-ADAF-036C-9113C2A2C4BF}"/>
              </a:ext>
            </a:extLst>
          </p:cNvPr>
          <p:cNvGrpSpPr/>
          <p:nvPr/>
        </p:nvGrpSpPr>
        <p:grpSpPr>
          <a:xfrm>
            <a:off x="236706" y="1514364"/>
            <a:ext cx="5618662" cy="2257410"/>
            <a:chOff x="253484" y="1514364"/>
            <a:chExt cx="6041458" cy="2257410"/>
          </a:xfrm>
        </p:grpSpPr>
        <p:sp>
          <p:nvSpPr>
            <p:cNvPr id="20" name="Shape 1">
              <a:extLst>
                <a:ext uri="{FF2B5EF4-FFF2-40B4-BE49-F238E27FC236}">
                  <a16:creationId xmlns:a16="http://schemas.microsoft.com/office/drawing/2014/main" id="{CA78454E-B6AE-5325-4F8F-11274172904F}"/>
                </a:ext>
              </a:extLst>
            </p:cNvPr>
            <p:cNvSpPr/>
            <p:nvPr/>
          </p:nvSpPr>
          <p:spPr>
            <a:xfrm>
              <a:off x="253484" y="1521984"/>
              <a:ext cx="2952155" cy="2162815"/>
            </a:xfrm>
            <a:prstGeom prst="roundRect">
              <a:avLst>
                <a:gd name="adj" fmla="val 3673"/>
              </a:avLst>
            </a:prstGeom>
            <a:solidFill>
              <a:srgbClr val="C00000"/>
            </a:solidFill>
            <a:ln w="7620">
              <a:solidFill>
                <a:srgbClr val="B8C3DF"/>
              </a:solidFill>
              <a:prstDash val="solid"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21" name="Shape 2">
              <a:extLst>
                <a:ext uri="{FF2B5EF4-FFF2-40B4-BE49-F238E27FC236}">
                  <a16:creationId xmlns:a16="http://schemas.microsoft.com/office/drawing/2014/main" id="{9B8ECCB1-AE31-DAFE-4D9D-B65AF3E6F4FF}"/>
                </a:ext>
              </a:extLst>
            </p:cNvPr>
            <p:cNvSpPr/>
            <p:nvPr/>
          </p:nvSpPr>
          <p:spPr>
            <a:xfrm>
              <a:off x="464106" y="1732605"/>
              <a:ext cx="609243" cy="609243"/>
            </a:xfrm>
            <a:prstGeom prst="roundRect">
              <a:avLst>
                <a:gd name="adj" fmla="val 15007289"/>
              </a:avLst>
            </a:prstGeom>
            <a:solidFill>
              <a:schemeClr val="bg1"/>
            </a:solidFill>
            <a:ln/>
          </p:spPr>
          <p:txBody>
            <a:bodyPr/>
            <a:lstStyle/>
            <a:p>
              <a:endParaRPr lang="pt-PT"/>
            </a:p>
          </p:txBody>
        </p:sp>
        <p:pic>
          <p:nvPicPr>
            <p:cNvPr id="22" name="Image 1" descr="preencoded.png">
              <a:extLst>
                <a:ext uri="{FF2B5EF4-FFF2-40B4-BE49-F238E27FC236}">
                  <a16:creationId xmlns:a16="http://schemas.microsoft.com/office/drawing/2014/main" id="{7103D908-EF6E-59C7-14A4-DCAFB65B0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1627" y="1900126"/>
              <a:ext cx="274082" cy="274082"/>
            </a:xfrm>
            <a:prstGeom prst="rect">
              <a:avLst/>
            </a:prstGeom>
          </p:spPr>
        </p:pic>
        <p:sp>
          <p:nvSpPr>
            <p:cNvPr id="23" name="Text 3">
              <a:extLst>
                <a:ext uri="{FF2B5EF4-FFF2-40B4-BE49-F238E27FC236}">
                  <a16:creationId xmlns:a16="http://schemas.microsoft.com/office/drawing/2014/main" id="{CCADD37A-0236-6D4B-1B5A-EBC8E23AB174}"/>
                </a:ext>
              </a:extLst>
            </p:cNvPr>
            <p:cNvSpPr/>
            <p:nvPr/>
          </p:nvSpPr>
          <p:spPr>
            <a:xfrm>
              <a:off x="464106" y="2512806"/>
              <a:ext cx="2810047" cy="125896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450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Impact" panose="020B0806030902050204" pitchFamily="34" charset="0"/>
                  <a:ea typeface="Alexandria" pitchFamily="34" charset="-122"/>
                  <a:cs typeface="Alexandria" pitchFamily="34" charset="-120"/>
                </a:rPr>
                <a:t>3.348</a:t>
              </a:r>
              <a:r>
                <a:rPr lang="en-US" sz="2800" dirty="0">
                  <a:solidFill>
                    <a:schemeClr val="bg1"/>
                  </a:solidFill>
                  <a:latin typeface="Alexandria" pitchFamily="34" charset="0"/>
                  <a:ea typeface="Alexandria" pitchFamily="34" charset="-122"/>
                  <a:cs typeface="Alexandria" pitchFamily="34" charset="-120"/>
                </a:rPr>
                <a:t> </a:t>
              </a:r>
            </a:p>
            <a:p>
              <a:pPr>
                <a:lnSpc>
                  <a:spcPts val="2450"/>
                </a:lnSpc>
              </a:pPr>
              <a:r>
                <a:rPr lang="en-US" sz="1600" dirty="0" err="1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Unidades</a:t>
              </a:r>
              <a:r>
                <a:rPr lang="en-US" sz="1600" dirty="0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Sanitária</a:t>
              </a:r>
              <a:r>
                <a:rPr lang="en-US" sz="1600" dirty="0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em</a:t>
              </a:r>
              <a:r>
                <a:rPr lang="en-US" sz="1600" dirty="0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ts val="2450"/>
                </a:lnSpc>
              </a:pPr>
              <a:r>
                <a:rPr lang="en-US" sz="1600" dirty="0" err="1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todo</a:t>
              </a:r>
              <a:r>
                <a:rPr lang="en-US" sz="1600" dirty="0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 o </a:t>
              </a:r>
              <a:r>
                <a:rPr lang="pt-PT" sz="1600" dirty="0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Território</a:t>
              </a:r>
              <a:r>
                <a:rPr lang="en-US" sz="1600" dirty="0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 Nacional</a:t>
              </a:r>
              <a:endParaRPr lang="en-US" sz="1600" dirty="0">
                <a:solidFill>
                  <a:schemeClr val="bg1"/>
                </a:solidFill>
                <a:latin typeface=""/>
                <a:cs typeface="Arial" panose="020B0604020202020204" pitchFamily="34" charset="0"/>
              </a:endParaRPr>
            </a:p>
          </p:txBody>
        </p:sp>
        <p:sp>
          <p:nvSpPr>
            <p:cNvPr id="25" name="Shape 5">
              <a:extLst>
                <a:ext uri="{FF2B5EF4-FFF2-40B4-BE49-F238E27FC236}">
                  <a16:creationId xmlns:a16="http://schemas.microsoft.com/office/drawing/2014/main" id="{E93AC2C4-3B9F-AB34-17FC-90462D8292F6}"/>
                </a:ext>
              </a:extLst>
            </p:cNvPr>
            <p:cNvSpPr/>
            <p:nvPr/>
          </p:nvSpPr>
          <p:spPr>
            <a:xfrm>
              <a:off x="3274153" y="1514364"/>
              <a:ext cx="3020789" cy="2170435"/>
            </a:xfrm>
            <a:prstGeom prst="roundRect">
              <a:avLst>
                <a:gd name="adj" fmla="val 3673"/>
              </a:avLst>
            </a:prstGeom>
            <a:solidFill>
              <a:srgbClr val="C00000"/>
            </a:solidFill>
            <a:ln w="7620">
              <a:solidFill>
                <a:srgbClr val="B8C3DF"/>
              </a:solidFill>
              <a:prstDash val="solid"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26" name="Shape 6">
              <a:extLst>
                <a:ext uri="{FF2B5EF4-FFF2-40B4-BE49-F238E27FC236}">
                  <a16:creationId xmlns:a16="http://schemas.microsoft.com/office/drawing/2014/main" id="{9F3B2DDA-9FBE-76A4-A558-BBB0D73C9D8C}"/>
                </a:ext>
              </a:extLst>
            </p:cNvPr>
            <p:cNvSpPr/>
            <p:nvPr/>
          </p:nvSpPr>
          <p:spPr>
            <a:xfrm>
              <a:off x="3484775" y="1724985"/>
              <a:ext cx="609243" cy="609243"/>
            </a:xfrm>
            <a:prstGeom prst="roundRect">
              <a:avLst>
                <a:gd name="adj" fmla="val 15007289"/>
              </a:avLst>
            </a:prstGeom>
            <a:solidFill>
              <a:schemeClr val="bg1"/>
            </a:solidFill>
            <a:ln/>
          </p:spPr>
          <p:txBody>
            <a:bodyPr/>
            <a:lstStyle/>
            <a:p>
              <a:endParaRPr lang="pt-PT"/>
            </a:p>
          </p:txBody>
        </p:sp>
        <p:pic>
          <p:nvPicPr>
            <p:cNvPr id="27" name="Image 2" descr="preencoded.png">
              <a:extLst>
                <a:ext uri="{FF2B5EF4-FFF2-40B4-BE49-F238E27FC236}">
                  <a16:creationId xmlns:a16="http://schemas.microsoft.com/office/drawing/2014/main" id="{7C79FB9F-D0A4-E271-AAA8-5BFE4B21C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52296" y="1892506"/>
              <a:ext cx="274082" cy="274082"/>
            </a:xfrm>
            <a:prstGeom prst="rect">
              <a:avLst/>
            </a:prstGeom>
          </p:spPr>
        </p:pic>
        <p:sp>
          <p:nvSpPr>
            <p:cNvPr id="28" name="Text 7">
              <a:extLst>
                <a:ext uri="{FF2B5EF4-FFF2-40B4-BE49-F238E27FC236}">
                  <a16:creationId xmlns:a16="http://schemas.microsoft.com/office/drawing/2014/main" id="{E6B1E827-4EDA-9088-FBBA-ED10FE1EC298}"/>
                </a:ext>
              </a:extLst>
            </p:cNvPr>
            <p:cNvSpPr/>
            <p:nvPr/>
          </p:nvSpPr>
          <p:spPr>
            <a:xfrm>
              <a:off x="3484775" y="2537229"/>
              <a:ext cx="2538651" cy="108675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45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Impact" panose="020B0806030902050204" pitchFamily="34" charset="0"/>
                  <a:ea typeface="Alexandria" pitchFamily="34" charset="-122"/>
                  <a:cs typeface="Alexandria" pitchFamily="34" charset="-120"/>
                </a:rPr>
                <a:t>3.077</a:t>
              </a:r>
              <a:r>
                <a:rPr lang="en-US" sz="2800" b="1" dirty="0">
                  <a:solidFill>
                    <a:schemeClr val="bg1"/>
                  </a:solidFill>
                  <a:latin typeface="Bahnschrift" panose="020B0502040204020203" pitchFamily="34" charset="0"/>
                  <a:ea typeface="Alexandria" pitchFamily="34" charset="-122"/>
                  <a:cs typeface="Alexandria" pitchFamily="34" charset="-120"/>
                </a:rPr>
                <a:t> </a:t>
              </a:r>
            </a:p>
            <a:p>
              <a:pPr>
                <a:lnSpc>
                  <a:spcPts val="2450"/>
                </a:lnSpc>
              </a:pPr>
              <a:r>
                <a:rPr lang="en-US" sz="1600" dirty="0" err="1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Unidades</a:t>
              </a:r>
              <a:r>
                <a:rPr lang="en-US" sz="1600" dirty="0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Sanitárias</a:t>
              </a:r>
              <a:r>
                <a:rPr lang="en-US" sz="1600" dirty="0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 do</a:t>
              </a:r>
            </a:p>
            <a:p>
              <a:pPr>
                <a:lnSpc>
                  <a:spcPts val="2450"/>
                </a:lnSpc>
              </a:pPr>
              <a:r>
                <a:rPr lang="en-US" sz="1600" dirty="0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Primeiro Nivel de </a:t>
              </a:r>
              <a:r>
                <a:rPr lang="en-US" sz="1600" dirty="0" err="1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Atenção</a:t>
              </a:r>
              <a:r>
                <a:rPr lang="en-US" sz="1600" b="1" dirty="0">
                  <a:solidFill>
                    <a:schemeClr val="bg1"/>
                  </a:solidFill>
                  <a:latin typeface=""/>
                  <a:ea typeface="Alexandria" pitchFamily="34" charset="-122"/>
                  <a:cs typeface="Arial" panose="020B0604020202020204" pitchFamily="34" charset="0"/>
                </a:rPr>
                <a:t> </a:t>
              </a:r>
              <a:endParaRPr lang="en-US" sz="1600" dirty="0">
                <a:solidFill>
                  <a:schemeClr val="bg1"/>
                </a:solidFill>
                <a:latin typeface="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7AE8714-C928-858C-EAB0-D45086624C8F}"/>
              </a:ext>
            </a:extLst>
          </p:cNvPr>
          <p:cNvGrpSpPr/>
          <p:nvPr/>
        </p:nvGrpSpPr>
        <p:grpSpPr>
          <a:xfrm>
            <a:off x="186759" y="3826981"/>
            <a:ext cx="5668609" cy="1837283"/>
            <a:chOff x="203536" y="3942732"/>
            <a:chExt cx="6633877" cy="1837283"/>
          </a:xfrm>
        </p:grpSpPr>
        <p:sp>
          <p:nvSpPr>
            <p:cNvPr id="30" name="Shape 9">
              <a:extLst>
                <a:ext uri="{FF2B5EF4-FFF2-40B4-BE49-F238E27FC236}">
                  <a16:creationId xmlns:a16="http://schemas.microsoft.com/office/drawing/2014/main" id="{CB5C93EE-4A7E-208C-1437-2CD2D4A29127}"/>
                </a:ext>
              </a:extLst>
            </p:cNvPr>
            <p:cNvSpPr/>
            <p:nvPr/>
          </p:nvSpPr>
          <p:spPr>
            <a:xfrm>
              <a:off x="203536" y="3942732"/>
              <a:ext cx="6633877" cy="1837283"/>
            </a:xfrm>
            <a:prstGeom prst="roundRect">
              <a:avLst>
                <a:gd name="adj" fmla="val 4270"/>
              </a:avLst>
            </a:prstGeom>
            <a:solidFill>
              <a:srgbClr val="C00000"/>
            </a:solidFill>
            <a:ln w="7620">
              <a:solidFill>
                <a:srgbClr val="B8C3DF"/>
              </a:solidFill>
              <a:prstDash val="solid"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31" name="Shape 10">
              <a:extLst>
                <a:ext uri="{FF2B5EF4-FFF2-40B4-BE49-F238E27FC236}">
                  <a16:creationId xmlns:a16="http://schemas.microsoft.com/office/drawing/2014/main" id="{F4829A44-F22A-2E16-AC92-CDCDF6E78EB9}"/>
                </a:ext>
              </a:extLst>
            </p:cNvPr>
            <p:cNvSpPr/>
            <p:nvPr/>
          </p:nvSpPr>
          <p:spPr>
            <a:xfrm>
              <a:off x="414158" y="4027519"/>
              <a:ext cx="609243" cy="609243"/>
            </a:xfrm>
            <a:prstGeom prst="roundRect">
              <a:avLst>
                <a:gd name="adj" fmla="val 15007289"/>
              </a:avLst>
            </a:prstGeom>
            <a:solidFill>
              <a:schemeClr val="bg1"/>
            </a:solidFill>
            <a:ln/>
          </p:spPr>
          <p:txBody>
            <a:bodyPr/>
            <a:lstStyle/>
            <a:p>
              <a:endParaRPr lang="pt-PT"/>
            </a:p>
          </p:txBody>
        </p:sp>
        <p:pic>
          <p:nvPicPr>
            <p:cNvPr id="32" name="Image 3" descr="preencoded.png">
              <a:extLst>
                <a:ext uri="{FF2B5EF4-FFF2-40B4-BE49-F238E27FC236}">
                  <a16:creationId xmlns:a16="http://schemas.microsoft.com/office/drawing/2014/main" id="{0D7C22D8-E947-3E5F-278F-72AF34EFA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1679" y="4195040"/>
              <a:ext cx="274082" cy="274082"/>
            </a:xfrm>
            <a:prstGeom prst="rect">
              <a:avLst/>
            </a:prstGeom>
          </p:spPr>
        </p:pic>
        <p:sp>
          <p:nvSpPr>
            <p:cNvPr id="33" name="Text 11">
              <a:extLst>
                <a:ext uri="{FF2B5EF4-FFF2-40B4-BE49-F238E27FC236}">
                  <a16:creationId xmlns:a16="http://schemas.microsoft.com/office/drawing/2014/main" id="{D87E97D5-46B4-7115-D00D-64F5AE9A0861}"/>
                </a:ext>
              </a:extLst>
            </p:cNvPr>
            <p:cNvSpPr/>
            <p:nvPr/>
          </p:nvSpPr>
          <p:spPr>
            <a:xfrm>
              <a:off x="414158" y="4839763"/>
              <a:ext cx="2538651" cy="31730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450"/>
                </a:lnSpc>
              </a:pPr>
              <a:r>
                <a:rPr lang="en-US" sz="3200" dirty="0">
                  <a:solidFill>
                    <a:schemeClr val="bg1"/>
                  </a:solidFill>
                  <a:latin typeface="Impact" panose="020B0806030902050204" pitchFamily="34" charset="0"/>
                  <a:ea typeface="Alexandria" pitchFamily="34" charset="-122"/>
                  <a:cs typeface="Alexandria" pitchFamily="34" charset="-120"/>
                </a:rPr>
                <a:t>173</a:t>
              </a:r>
              <a:r>
                <a:rPr lang="en-US" sz="3200" dirty="0">
                  <a:solidFill>
                    <a:schemeClr val="bg1"/>
                  </a:solidFill>
                  <a:latin typeface="Bahnschrift" panose="020B0502040204020203" pitchFamily="34" charset="0"/>
                  <a:ea typeface="Alexandria" pitchFamily="34" charset="-122"/>
                  <a:cs typeface="Alexandria" pitchFamily="34" charset="-120"/>
                </a:rPr>
                <a:t> Hospitais</a:t>
              </a:r>
              <a:endParaRPr lang="en-US" sz="32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34" name="Text 12">
              <a:extLst>
                <a:ext uri="{FF2B5EF4-FFF2-40B4-BE49-F238E27FC236}">
                  <a16:creationId xmlns:a16="http://schemas.microsoft.com/office/drawing/2014/main" id="{B8EB69B2-ABBB-1020-1DB7-03EC9C5DDBD4}"/>
                </a:ext>
              </a:extLst>
            </p:cNvPr>
            <p:cNvSpPr/>
            <p:nvPr/>
          </p:nvSpPr>
          <p:spPr>
            <a:xfrm>
              <a:off x="414159" y="5278866"/>
              <a:ext cx="6289032" cy="38076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550"/>
                </a:lnSpc>
              </a:pPr>
              <a:r>
                <a:rPr lang="en-US" sz="1400" dirty="0" err="1">
                  <a:solidFill>
                    <a:schemeClr val="bg1"/>
                  </a:solidFill>
                  <a:latin typeface=""/>
                  <a:ea typeface="Nobile" pitchFamily="34" charset="-122"/>
                  <a:cs typeface="Nobile" pitchFamily="34" charset="-120"/>
                </a:rPr>
                <a:t>Hospitais</a:t>
              </a:r>
              <a:r>
                <a:rPr lang="en-US" sz="1400" dirty="0">
                  <a:solidFill>
                    <a:schemeClr val="bg1"/>
                  </a:solidFill>
                  <a:latin typeface=""/>
                  <a:ea typeface="Nobile" pitchFamily="34" charset="-122"/>
                  <a:cs typeface="Nobile" pitchFamily="34" charset="-12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"/>
                  <a:ea typeface="Nobile" pitchFamily="34" charset="-122"/>
                  <a:cs typeface="Nobile" pitchFamily="34" charset="-120"/>
                </a:rPr>
                <a:t>Municipais</a:t>
              </a:r>
              <a:r>
                <a:rPr lang="en-US" sz="1400" dirty="0">
                  <a:solidFill>
                    <a:schemeClr val="bg1"/>
                  </a:solidFill>
                  <a:latin typeface=""/>
                  <a:ea typeface="Nobile" pitchFamily="34" charset="-122"/>
                  <a:cs typeface="Nobile" pitchFamily="34" charset="-120"/>
                </a:rPr>
                <a:t> - </a:t>
              </a:r>
              <a:r>
                <a:rPr lang="en-US" sz="1400" dirty="0" err="1">
                  <a:solidFill>
                    <a:schemeClr val="bg1"/>
                  </a:solidFill>
                  <a:latin typeface=""/>
                  <a:ea typeface="Nobile" pitchFamily="34" charset="-122"/>
                  <a:cs typeface="Nobile" pitchFamily="34" charset="-120"/>
                </a:rPr>
                <a:t>Estratégia</a:t>
              </a:r>
              <a:r>
                <a:rPr lang="en-US" sz="1400" dirty="0">
                  <a:solidFill>
                    <a:schemeClr val="bg1"/>
                  </a:solidFill>
                  <a:latin typeface=""/>
                  <a:ea typeface="Nobile" pitchFamily="34" charset="-122"/>
                  <a:cs typeface="Nobile" pitchFamily="34" charset="-120"/>
                </a:rPr>
                <a:t> de um Hospital </a:t>
              </a:r>
              <a:r>
                <a:rPr lang="en-US" sz="1400" dirty="0" err="1">
                  <a:solidFill>
                    <a:schemeClr val="bg1"/>
                  </a:solidFill>
                  <a:latin typeface=""/>
                  <a:ea typeface="Nobile" pitchFamily="34" charset="-122"/>
                  <a:cs typeface="Nobile" pitchFamily="34" charset="-120"/>
                </a:rPr>
                <a:t>por</a:t>
              </a:r>
              <a:r>
                <a:rPr lang="en-US" sz="1400" dirty="0">
                  <a:solidFill>
                    <a:schemeClr val="bg1"/>
                  </a:solidFill>
                  <a:latin typeface=""/>
                  <a:ea typeface="Nobile" pitchFamily="34" charset="-122"/>
                  <a:cs typeface="Nobile" pitchFamily="34" charset="-12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"/>
                  <a:ea typeface="Nobile" pitchFamily="34" charset="-122"/>
                  <a:cs typeface="Nobile" pitchFamily="34" charset="-120"/>
                </a:rPr>
                <a:t>Município</a:t>
              </a:r>
              <a:endParaRPr lang="en-US" sz="1400" dirty="0">
                <a:solidFill>
                  <a:schemeClr val="bg1"/>
                </a:solidFill>
                <a:latin typeface=""/>
              </a:endParaRPr>
            </a:p>
          </p:txBody>
        </p:sp>
      </p:grpSp>
      <p:sp>
        <p:nvSpPr>
          <p:cNvPr id="35" name="Text 13">
            <a:extLst>
              <a:ext uri="{FF2B5EF4-FFF2-40B4-BE49-F238E27FC236}">
                <a16:creationId xmlns:a16="http://schemas.microsoft.com/office/drawing/2014/main" id="{A703AA0A-2719-B6FE-CFF1-462D7593A75B}"/>
              </a:ext>
            </a:extLst>
          </p:cNvPr>
          <p:cNvSpPr/>
          <p:nvPr/>
        </p:nvSpPr>
        <p:spPr>
          <a:xfrm>
            <a:off x="302448" y="5749051"/>
            <a:ext cx="5668610" cy="974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dirty="0">
                <a:latin typeface="Bahnschrift Light" panose="020B0502040204020203" pitchFamily="34" charset="0"/>
                <a:ea typeface="Nobile" pitchFamily="34" charset="-122"/>
                <a:cs typeface="Nobile" pitchFamily="34" charset="-120"/>
              </a:rPr>
              <a:t>O investimento monumental aumentou a capacidade resolutiva nos três níveis de </a:t>
            </a:r>
            <a:r>
              <a:rPr lang="en-US" dirty="0" err="1">
                <a:latin typeface="Bahnschrift Light" panose="020B0502040204020203" pitchFamily="34" charset="0"/>
                <a:ea typeface="Nobile" pitchFamily="34" charset="-122"/>
                <a:cs typeface="Nobile" pitchFamily="34" charset="-120"/>
              </a:rPr>
              <a:t>atenção</a:t>
            </a:r>
            <a:r>
              <a:rPr lang="en-US" dirty="0">
                <a:latin typeface="Bahnschrift Light" panose="020B0502040204020203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dirty="0">
              <a:latin typeface="Bahnschrift Light" panose="020B0502040204020203" pitchFamily="34" charset="0"/>
            </a:endParaRPr>
          </a:p>
        </p:txBody>
      </p:sp>
      <p:sp>
        <p:nvSpPr>
          <p:cNvPr id="44" name="Text 0">
            <a:extLst>
              <a:ext uri="{FF2B5EF4-FFF2-40B4-BE49-F238E27FC236}">
                <a16:creationId xmlns:a16="http://schemas.microsoft.com/office/drawing/2014/main" id="{41FFB959-CBFF-F3D5-FAE3-2BD47C61EAA2}"/>
              </a:ext>
            </a:extLst>
          </p:cNvPr>
          <p:cNvSpPr/>
          <p:nvPr/>
        </p:nvSpPr>
        <p:spPr>
          <a:xfrm>
            <a:off x="90384" y="199966"/>
            <a:ext cx="5668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"/>
              </a:rPr>
              <a:t>Expansão da Rede Sanitária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C64044B-EC79-F55B-5197-CEA7B72541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98" y="6376511"/>
            <a:ext cx="453875" cy="453875"/>
          </a:xfrm>
          <a:prstGeom prst="rect">
            <a:avLst/>
          </a:prstGeom>
        </p:spPr>
      </p:pic>
      <p:pic>
        <p:nvPicPr>
          <p:cNvPr id="3" name="Imagem 9">
            <a:extLst>
              <a:ext uri="{FF2B5EF4-FFF2-40B4-BE49-F238E27FC236}">
                <a16:creationId xmlns:a16="http://schemas.microsoft.com/office/drawing/2014/main" id="{C3A278B1-858C-7180-906F-FD44C416A4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16" y="6458280"/>
            <a:ext cx="1451985" cy="255232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2DD3AE13-F59D-0C9C-28BA-D367882A2B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3729408-8AF9-45C9-AFE1-4F55FF508FE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4592"/>
          <a:stretch>
            <a:fillRect/>
          </a:stretch>
        </p:blipFill>
        <p:spPr>
          <a:xfrm>
            <a:off x="6461152" y="157318"/>
            <a:ext cx="5772792" cy="668596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665D366-90B0-C620-8809-97423AD69327}"/>
              </a:ext>
            </a:extLst>
          </p:cNvPr>
          <p:cNvSpPr txBox="1"/>
          <p:nvPr/>
        </p:nvSpPr>
        <p:spPr>
          <a:xfrm>
            <a:off x="11400438" y="6311900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425589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C10E7-BEC3-4D00-45F6-0B19B5454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42CDCB30-EAC8-F2F0-97FD-930A04B52A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79" r="7979"/>
          <a:stretch/>
        </p:blipFill>
        <p:spPr>
          <a:xfrm>
            <a:off x="3140015" y="10"/>
            <a:ext cx="9051985" cy="6857990"/>
          </a:xfrm>
          <a:prstGeom prst="rect">
            <a:avLst/>
          </a:prstGeom>
        </p:spPr>
      </p:pic>
      <p:sp>
        <p:nvSpPr>
          <p:cNvPr id="3" name="Rectangle 15">
            <a:extLst>
              <a:ext uri="{FF2B5EF4-FFF2-40B4-BE49-F238E27FC236}">
                <a16:creationId xmlns:a16="http://schemas.microsoft.com/office/drawing/2014/main" id="{69E352A5-B77F-2BB6-28A9-69AA901F6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940ECDC4-C3F1-D021-EF85-3F31213195B4}"/>
              </a:ext>
            </a:extLst>
          </p:cNvPr>
          <p:cNvSpPr txBox="1"/>
          <p:nvPr/>
        </p:nvSpPr>
        <p:spPr>
          <a:xfrm>
            <a:off x="412211" y="184912"/>
            <a:ext cx="5486150" cy="11595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C00000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SUMÁRIO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F3B544ED-DC5E-DBA3-1BAC-FE69644ACB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77F3C30B-8173-83B1-EBEB-A8479FF18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157" y="1739312"/>
            <a:ext cx="8162307" cy="430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90510" indent="-190510" algn="just">
              <a:lnSpc>
                <a:spcPct val="200000"/>
              </a:lnSpc>
              <a:spcBef>
                <a:spcPts val="333"/>
              </a:spcBef>
              <a:spcAft>
                <a:spcPts val="800"/>
              </a:spcAft>
              <a:buFont typeface="+mj-lt"/>
              <a:buAutoNum type="arabicPeriod"/>
            </a:pPr>
            <a:r>
              <a:rPr lang="pt-PT" sz="3200" b="1" dirty="0">
                <a:latin typeface=""/>
              </a:rPr>
              <a:t>Introdução</a:t>
            </a:r>
          </a:p>
          <a:p>
            <a:pPr marL="190510" indent="-190510" algn="just">
              <a:lnSpc>
                <a:spcPct val="200000"/>
              </a:lnSpc>
              <a:spcBef>
                <a:spcPts val="333"/>
              </a:spcBef>
              <a:spcAft>
                <a:spcPts val="800"/>
              </a:spcAft>
              <a:buFont typeface="+mj-lt"/>
              <a:buAutoNum type="arabicPeriod"/>
            </a:pPr>
            <a:r>
              <a:rPr lang="pt-PT" altLang="en-US" sz="3200" b="1" dirty="0">
                <a:latin typeface=""/>
              </a:rPr>
              <a:t>Serviço Nacional de Saúde de Angola</a:t>
            </a:r>
          </a:p>
          <a:p>
            <a:pPr marL="190510" indent="-190510" algn="just">
              <a:lnSpc>
                <a:spcPct val="200000"/>
              </a:lnSpc>
              <a:spcBef>
                <a:spcPts val="333"/>
              </a:spcBef>
              <a:spcAft>
                <a:spcPts val="800"/>
              </a:spcAft>
              <a:buFont typeface="+mj-lt"/>
              <a:buAutoNum type="arabicPeriod"/>
            </a:pPr>
            <a:r>
              <a:rPr lang="pt-PT" altLang="en-US" sz="3200" b="1" dirty="0">
                <a:latin typeface=""/>
              </a:rPr>
              <a:t>Situação Actual</a:t>
            </a:r>
          </a:p>
          <a:p>
            <a:pPr marL="190510" indent="-190510" algn="just">
              <a:lnSpc>
                <a:spcPct val="200000"/>
              </a:lnSpc>
              <a:spcBef>
                <a:spcPts val="333"/>
              </a:spcBef>
              <a:spcAft>
                <a:spcPts val="800"/>
              </a:spcAft>
              <a:buFont typeface="+mj-lt"/>
              <a:buAutoNum type="arabicPeriod"/>
            </a:pPr>
            <a:r>
              <a:rPr lang="pt-PT" altLang="en-US" sz="3200" b="1" dirty="0" err="1">
                <a:latin typeface=""/>
              </a:rPr>
              <a:t>Perspectivas</a:t>
            </a:r>
            <a:endParaRPr lang="pt-PT" altLang="en-US" sz="3200" b="1" dirty="0">
              <a:latin typeface="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F527B13-A59F-8A52-A3B6-4F20FB5FE2AE}"/>
              </a:ext>
            </a:extLst>
          </p:cNvPr>
          <p:cNvSpPr txBox="1"/>
          <p:nvPr/>
        </p:nvSpPr>
        <p:spPr>
          <a:xfrm>
            <a:off x="11400438" y="6311900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67775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53B89AD-8885-85C2-C842-F3C2ED261D22}"/>
              </a:ext>
            </a:extLst>
          </p:cNvPr>
          <p:cNvSpPr/>
          <p:nvPr/>
        </p:nvSpPr>
        <p:spPr>
          <a:xfrm>
            <a:off x="0" y="4831445"/>
            <a:ext cx="12192000" cy="2017769"/>
          </a:xfrm>
          <a:custGeom>
            <a:avLst/>
            <a:gdLst>
              <a:gd name="connsiteX0" fmla="*/ 0 w 12192000"/>
              <a:gd name="connsiteY0" fmla="*/ 0 h 1925273"/>
              <a:gd name="connsiteX1" fmla="*/ 12192000 w 12192000"/>
              <a:gd name="connsiteY1" fmla="*/ 0 h 1925273"/>
              <a:gd name="connsiteX2" fmla="*/ 12192000 w 12192000"/>
              <a:gd name="connsiteY2" fmla="*/ 1925273 h 1925273"/>
              <a:gd name="connsiteX3" fmla="*/ 0 w 12192000"/>
              <a:gd name="connsiteY3" fmla="*/ 1925273 h 1925273"/>
              <a:gd name="connsiteX4" fmla="*/ 0 w 12192000"/>
              <a:gd name="connsiteY4" fmla="*/ 0 h 1925273"/>
              <a:gd name="connsiteX0" fmla="*/ 0 w 12192000"/>
              <a:gd name="connsiteY0" fmla="*/ 0 h 1925273"/>
              <a:gd name="connsiteX1" fmla="*/ 5872294 w 12192000"/>
              <a:gd name="connsiteY1" fmla="*/ 142612 h 1925273"/>
              <a:gd name="connsiteX2" fmla="*/ 12192000 w 12192000"/>
              <a:gd name="connsiteY2" fmla="*/ 0 h 1925273"/>
              <a:gd name="connsiteX3" fmla="*/ 12192000 w 12192000"/>
              <a:gd name="connsiteY3" fmla="*/ 1925273 h 1925273"/>
              <a:gd name="connsiteX4" fmla="*/ 0 w 12192000"/>
              <a:gd name="connsiteY4" fmla="*/ 1925273 h 1925273"/>
              <a:gd name="connsiteX5" fmla="*/ 0 w 12192000"/>
              <a:gd name="connsiteY5" fmla="*/ 0 h 1925273"/>
              <a:gd name="connsiteX0" fmla="*/ 0 w 12192000"/>
              <a:gd name="connsiteY0" fmla="*/ 92496 h 2017769"/>
              <a:gd name="connsiteX1" fmla="*/ 3674378 w 12192000"/>
              <a:gd name="connsiteY1" fmla="*/ 344165 h 2017769"/>
              <a:gd name="connsiteX2" fmla="*/ 5872294 w 12192000"/>
              <a:gd name="connsiteY2" fmla="*/ 235108 h 2017769"/>
              <a:gd name="connsiteX3" fmla="*/ 12192000 w 12192000"/>
              <a:gd name="connsiteY3" fmla="*/ 92496 h 2017769"/>
              <a:gd name="connsiteX4" fmla="*/ 12192000 w 12192000"/>
              <a:gd name="connsiteY4" fmla="*/ 2017769 h 2017769"/>
              <a:gd name="connsiteX5" fmla="*/ 0 w 12192000"/>
              <a:gd name="connsiteY5" fmla="*/ 2017769 h 2017769"/>
              <a:gd name="connsiteX6" fmla="*/ 0 w 12192000"/>
              <a:gd name="connsiteY6" fmla="*/ 92496 h 2017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017769">
                <a:moveTo>
                  <a:pt x="0" y="92496"/>
                </a:moveTo>
                <a:cubicBezTo>
                  <a:pt x="629174" y="-208809"/>
                  <a:pt x="2695662" y="320396"/>
                  <a:pt x="3674378" y="344165"/>
                </a:cubicBezTo>
                <a:cubicBezTo>
                  <a:pt x="4653094" y="367934"/>
                  <a:pt x="4469468" y="254682"/>
                  <a:pt x="5872294" y="235108"/>
                </a:cubicBezTo>
                <a:lnTo>
                  <a:pt x="12192000" y="92496"/>
                </a:lnTo>
                <a:lnTo>
                  <a:pt x="12192000" y="2017769"/>
                </a:lnTo>
                <a:lnTo>
                  <a:pt x="0" y="2017769"/>
                </a:lnTo>
                <a:lnTo>
                  <a:pt x="0" y="924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E9F566-86DD-D68D-AB15-DECAE70C6DC9}"/>
              </a:ext>
            </a:extLst>
          </p:cNvPr>
          <p:cNvSpPr txBox="1"/>
          <p:nvPr/>
        </p:nvSpPr>
        <p:spPr>
          <a:xfrm>
            <a:off x="233758" y="106854"/>
            <a:ext cx="107222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C00000"/>
                </a:solidFill>
                <a:latin typeface="Cambria" panose="02040503050406030204" pitchFamily="18" charset="0"/>
              </a:defRPr>
            </a:lvl1pPr>
          </a:lstStyle>
          <a:p>
            <a:r>
              <a:rPr lang="pt-PT" sz="4000" dirty="0">
                <a:latin typeface=""/>
              </a:rPr>
              <a:t>Aumento da Capacidade Hospitalar</a:t>
            </a:r>
            <a:endParaRPr lang="en-US" sz="4000" dirty="0">
              <a:latin typeface=""/>
            </a:endParaRPr>
          </a:p>
        </p:txBody>
      </p:sp>
      <p:pic>
        <p:nvPicPr>
          <p:cNvPr id="16" name="Image 2" descr="preencoded.png">
            <a:extLst>
              <a:ext uri="{FF2B5EF4-FFF2-40B4-BE49-F238E27FC236}">
                <a16:creationId xmlns:a16="http://schemas.microsoft.com/office/drawing/2014/main" id="{C8619BEE-3D59-5C3A-F742-173D2F73E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8331" y="2305098"/>
            <a:ext cx="1353899" cy="135389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2669D5B-F43C-9CD1-FA61-B9C61D16F445}"/>
              </a:ext>
            </a:extLst>
          </p:cNvPr>
          <p:cNvGrpSpPr/>
          <p:nvPr/>
        </p:nvGrpSpPr>
        <p:grpSpPr>
          <a:xfrm>
            <a:off x="6672268" y="2260911"/>
            <a:ext cx="1394936" cy="1353899"/>
            <a:chOff x="6679523" y="2611256"/>
            <a:chExt cx="1394936" cy="1353899"/>
          </a:xfrm>
        </p:grpSpPr>
        <p:pic>
          <p:nvPicPr>
            <p:cNvPr id="15" name="Image 1" descr="preencoded.png">
              <a:extLst>
                <a:ext uri="{FF2B5EF4-FFF2-40B4-BE49-F238E27FC236}">
                  <a16:creationId xmlns:a16="http://schemas.microsoft.com/office/drawing/2014/main" id="{75FF4CD9-D1A8-3EEE-3F85-791DC38D0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0560" y="2611256"/>
              <a:ext cx="1353899" cy="1353899"/>
            </a:xfrm>
            <a:prstGeom prst="rect">
              <a:avLst/>
            </a:prstGeom>
          </p:spPr>
        </p:pic>
        <p:sp>
          <p:nvSpPr>
            <p:cNvPr id="17" name="Text 5">
              <a:extLst>
                <a:ext uri="{FF2B5EF4-FFF2-40B4-BE49-F238E27FC236}">
                  <a16:creationId xmlns:a16="http://schemas.microsoft.com/office/drawing/2014/main" id="{D0F39C14-6765-26EA-37BC-8D0B40845A45}"/>
                </a:ext>
              </a:extLst>
            </p:cNvPr>
            <p:cNvSpPr/>
            <p:nvPr/>
          </p:nvSpPr>
          <p:spPr>
            <a:xfrm>
              <a:off x="6679523" y="3177931"/>
              <a:ext cx="1394936" cy="28348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2200"/>
                </a:lnSpc>
              </a:pPr>
              <a:r>
                <a:rPr lang="en-US" sz="2200" dirty="0">
                  <a:solidFill>
                    <a:srgbClr val="404155"/>
                  </a:solidFill>
                  <a:latin typeface="Alexandria" pitchFamily="34" charset="0"/>
                  <a:ea typeface="Alexandria" pitchFamily="34" charset="-122"/>
                  <a:cs typeface="Alexandria" pitchFamily="34" charset="-120"/>
                </a:rPr>
                <a:t>1.21</a:t>
              </a:r>
              <a:r>
                <a:rPr lang="en-US" sz="1400" dirty="0">
                  <a:solidFill>
                    <a:srgbClr val="404155"/>
                  </a:solidFill>
                  <a:latin typeface="Alexandria" pitchFamily="34" charset="0"/>
                  <a:ea typeface="Alexandria" pitchFamily="34" charset="-122"/>
                  <a:cs typeface="Alexandria" pitchFamily="34" charset="-120"/>
                </a:rPr>
                <a:t>%</a:t>
              </a:r>
              <a:endParaRPr lang="en-US" sz="2200" dirty="0"/>
            </a:p>
          </p:txBody>
        </p:sp>
      </p:grpSp>
      <p:sp>
        <p:nvSpPr>
          <p:cNvPr id="18" name="Text 8">
            <a:extLst>
              <a:ext uri="{FF2B5EF4-FFF2-40B4-BE49-F238E27FC236}">
                <a16:creationId xmlns:a16="http://schemas.microsoft.com/office/drawing/2014/main" id="{7E6CECEA-38BD-4A46-BC50-21E01BAACA72}"/>
              </a:ext>
            </a:extLst>
          </p:cNvPr>
          <p:cNvSpPr/>
          <p:nvPr/>
        </p:nvSpPr>
        <p:spPr>
          <a:xfrm>
            <a:off x="9628330" y="2871772"/>
            <a:ext cx="1394936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0"/>
              </a:lnSpc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11.4</a:t>
            </a:r>
            <a:r>
              <a:rPr lang="en-US" sz="1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%</a:t>
            </a:r>
            <a:endParaRPr lang="en-US" sz="2200" dirty="0"/>
          </a:p>
        </p:txBody>
      </p:sp>
      <p:sp>
        <p:nvSpPr>
          <p:cNvPr id="19" name="Text 6"/>
          <p:cNvSpPr/>
          <p:nvPr/>
        </p:nvSpPr>
        <p:spPr>
          <a:xfrm>
            <a:off x="6315356" y="3911982"/>
            <a:ext cx="1992273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350"/>
              </a:lnSpc>
            </a:pPr>
            <a:r>
              <a:rPr lang="en-US" sz="11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Camas por 1.000 Habitantes</a:t>
            </a:r>
            <a:endParaRPr lang="en-US" sz="1100" b="1" dirty="0"/>
          </a:p>
        </p:txBody>
      </p:sp>
      <p:sp>
        <p:nvSpPr>
          <p:cNvPr id="20" name="Text 7"/>
          <p:cNvSpPr/>
          <p:nvPr/>
        </p:nvSpPr>
        <p:spPr>
          <a:xfrm>
            <a:off x="6007651" y="4157132"/>
            <a:ext cx="2823361" cy="196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400"/>
              </a:lnSpc>
            </a:pPr>
            <a:r>
              <a:rPr lang="en-US" sz="850" dirty="0">
                <a:latin typeface="Nobile" pitchFamily="34" charset="0"/>
                <a:ea typeface="Nobile" pitchFamily="34" charset="-122"/>
                <a:cs typeface="Nobile" pitchFamily="34" charset="-120"/>
              </a:rPr>
              <a:t>Aumento de 0,47 em 2022 para 1,21 em 2024</a:t>
            </a:r>
            <a:endParaRPr lang="en-US" sz="850" dirty="0"/>
          </a:p>
        </p:txBody>
      </p:sp>
      <p:sp>
        <p:nvSpPr>
          <p:cNvPr id="21" name="Text 9"/>
          <p:cNvSpPr/>
          <p:nvPr/>
        </p:nvSpPr>
        <p:spPr>
          <a:xfrm>
            <a:off x="9628330" y="3923680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350"/>
              </a:lnSpc>
            </a:pPr>
            <a:r>
              <a:rPr lang="en-US" sz="1200" b="1" dirty="0">
                <a:latin typeface="Alexandria" pitchFamily="34" charset="0"/>
                <a:ea typeface="Alexandria" pitchFamily="34" charset="-122"/>
                <a:cs typeface="Alexandria" pitchFamily="34" charset="-120"/>
              </a:rPr>
              <a:t>Crescimento</a:t>
            </a:r>
            <a:endParaRPr lang="en-US" sz="1200" b="1" dirty="0"/>
          </a:p>
        </p:txBody>
      </p:sp>
      <p:sp>
        <p:nvSpPr>
          <p:cNvPr id="22" name="Text 10"/>
          <p:cNvSpPr/>
          <p:nvPr/>
        </p:nvSpPr>
        <p:spPr>
          <a:xfrm>
            <a:off x="8715976" y="4136612"/>
            <a:ext cx="3242266" cy="217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400"/>
              </a:lnSpc>
            </a:pPr>
            <a:r>
              <a:rPr lang="en-US" sz="900" dirty="0">
                <a:latin typeface="Nobile" pitchFamily="34" charset="0"/>
                <a:ea typeface="Nobile" pitchFamily="34" charset="-122"/>
                <a:cs typeface="Nobile" pitchFamily="34" charset="-120"/>
              </a:rPr>
              <a:t>Aumento percentual na cobertura de Camas </a:t>
            </a:r>
            <a:r>
              <a:rPr lang="en-US" sz="900" dirty="0" err="1">
                <a:latin typeface="Nobile" pitchFamily="34" charset="0"/>
                <a:ea typeface="Nobile" pitchFamily="34" charset="-122"/>
                <a:cs typeface="Nobile" pitchFamily="34" charset="-120"/>
              </a:rPr>
              <a:t>Hospitalares</a:t>
            </a:r>
            <a:endParaRPr lang="en-US" sz="900" dirty="0"/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F75349BD-2CE3-BEE6-D08B-3875211A4F88}"/>
              </a:ext>
            </a:extLst>
          </p:cNvPr>
          <p:cNvGraphicFramePr>
            <a:graphicFrameLocks/>
          </p:cNvGraphicFramePr>
          <p:nvPr/>
        </p:nvGraphicFramePr>
        <p:xfrm>
          <a:off x="233758" y="1304798"/>
          <a:ext cx="5554646" cy="3437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7ABB46D3-2B83-7A93-E1A2-9562935DA80D}"/>
              </a:ext>
            </a:extLst>
          </p:cNvPr>
          <p:cNvSpPr txBox="1"/>
          <p:nvPr/>
        </p:nvSpPr>
        <p:spPr>
          <a:xfrm>
            <a:off x="618703" y="5103675"/>
            <a:ext cx="10203095" cy="1294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kern="0" dirty="0">
                <a:latin typeface="Arial" panose="020B0604020202020204" pitchFamily="34" charset="0"/>
                <a:ea typeface="Times" panose="02020603050405020304" pitchFamily="18" charset="0"/>
              </a:rPr>
              <a:t>Registou-se um aumento notável do número de camas, que passaram de </a:t>
            </a:r>
            <a:r>
              <a:rPr lang="pt-PT" b="1" kern="0" dirty="0">
                <a:latin typeface="Arial" panose="020B0604020202020204" pitchFamily="34" charset="0"/>
                <a:ea typeface="Times" panose="02020603050405020304" pitchFamily="18" charset="0"/>
              </a:rPr>
              <a:t>37.808</a:t>
            </a:r>
            <a:r>
              <a:rPr lang="pt-PT" kern="0" dirty="0">
                <a:latin typeface="Arial" panose="020B0604020202020204" pitchFamily="34" charset="0"/>
                <a:ea typeface="Times" panose="02020603050405020304" pitchFamily="18" charset="0"/>
              </a:rPr>
              <a:t> em 2022  para </a:t>
            </a:r>
            <a:r>
              <a:rPr lang="pt-PT" b="1" kern="0" dirty="0">
                <a:latin typeface="Arial" panose="020B0604020202020204" pitchFamily="34" charset="0"/>
                <a:ea typeface="Calibri" panose="020F0502020204030204" pitchFamily="34" charset="0"/>
              </a:rPr>
              <a:t>42.707</a:t>
            </a:r>
            <a:r>
              <a:rPr lang="pt-PT" kern="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PT" kern="0" dirty="0">
                <a:latin typeface="Arial" panose="020B0604020202020204" pitchFamily="34" charset="0"/>
                <a:ea typeface="Times" panose="02020603050405020304" pitchFamily="18" charset="0"/>
              </a:rPr>
              <a:t>camas em </a:t>
            </a:r>
            <a:r>
              <a:rPr lang="pt-PT" b="1" kern="0" dirty="0">
                <a:latin typeface="Arial" panose="020B0604020202020204" pitchFamily="34" charset="0"/>
                <a:ea typeface="Times" panose="02020603050405020304" pitchFamily="18" charset="0"/>
              </a:rPr>
              <a:t>2024, </a:t>
            </a:r>
            <a:r>
              <a:rPr lang="pt-PT" kern="0" dirty="0">
                <a:latin typeface="Arial" panose="020B0604020202020204" pitchFamily="34" charset="0"/>
                <a:ea typeface="Times" panose="02020603050405020304" pitchFamily="18" charset="0"/>
              </a:rPr>
              <a:t>das quais, </a:t>
            </a:r>
            <a:r>
              <a:rPr lang="pt-PT" b="1" kern="0" dirty="0">
                <a:latin typeface="Arial" panose="020B0604020202020204" pitchFamily="34" charset="0"/>
                <a:ea typeface="Times" panose="02020603050405020304" pitchFamily="18" charset="0"/>
              </a:rPr>
              <a:t>1.553</a:t>
            </a:r>
            <a:r>
              <a:rPr lang="pt-PT" kern="0" dirty="0">
                <a:latin typeface="Arial" panose="020B0604020202020204" pitchFamily="34" charset="0"/>
                <a:ea typeface="Times" panose="02020603050405020304" pitchFamily="18" charset="0"/>
              </a:rPr>
              <a:t> são camas de cuidados intensivos e </a:t>
            </a:r>
            <a:r>
              <a:rPr lang="pt-PT" b="1" kern="0" dirty="0">
                <a:latin typeface="Arial" panose="020B0604020202020204" pitchFamily="34" charset="0"/>
                <a:ea typeface="Times" panose="02020603050405020304" pitchFamily="18" charset="0"/>
              </a:rPr>
              <a:t>68 </a:t>
            </a:r>
            <a:r>
              <a:rPr lang="pt-PT" kern="0" dirty="0">
                <a:latin typeface="Arial" panose="020B0604020202020204" pitchFamily="34" charset="0"/>
                <a:ea typeface="Times" panose="02020603050405020304" pitchFamily="18" charset="0"/>
              </a:rPr>
              <a:t>berços de neonatologia intensiva,</a:t>
            </a:r>
            <a:r>
              <a:rPr lang="pt-PT" b="1" kern="0" dirty="0">
                <a:latin typeface="Arial" panose="020B0604020202020204" pitchFamily="34" charset="0"/>
                <a:ea typeface="Times" panose="02020603050405020304" pitchFamily="18" charset="0"/>
              </a:rPr>
              <a:t> </a:t>
            </a:r>
            <a:r>
              <a:rPr lang="pt-PT" kern="0" dirty="0">
                <a:latin typeface="Arial" panose="020B0604020202020204" pitchFamily="34" charset="0"/>
                <a:ea typeface="Times" panose="02020603050405020304" pitchFamily="18" charset="0"/>
              </a:rPr>
              <a:t> representando um ganho de </a:t>
            </a:r>
            <a:r>
              <a:rPr lang="pt-PT" b="1" kern="0" dirty="0">
                <a:latin typeface="Arial" panose="020B0604020202020204" pitchFamily="34" charset="0"/>
                <a:ea typeface="Times" panose="02020603050405020304" pitchFamily="18" charset="0"/>
              </a:rPr>
              <a:t>4.899</a:t>
            </a:r>
            <a:r>
              <a:rPr lang="pt-PT" kern="0" dirty="0">
                <a:latin typeface="Arial" panose="020B0604020202020204" pitchFamily="34" charset="0"/>
                <a:ea typeface="Times" panose="02020603050405020304" pitchFamily="18" charset="0"/>
              </a:rPr>
              <a:t> camas no Serviço Nacional de Saúde.</a:t>
            </a:r>
            <a:endParaRPr lang="pt-PT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CFA9A0A-B77D-A35A-E2BB-AED270470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98" y="6376511"/>
            <a:ext cx="453875" cy="453875"/>
          </a:xfrm>
          <a:prstGeom prst="rect">
            <a:avLst/>
          </a:prstGeom>
        </p:spPr>
      </p:pic>
      <p:pic>
        <p:nvPicPr>
          <p:cNvPr id="3" name="Imagem 9">
            <a:extLst>
              <a:ext uri="{FF2B5EF4-FFF2-40B4-BE49-F238E27FC236}">
                <a16:creationId xmlns:a16="http://schemas.microsoft.com/office/drawing/2014/main" id="{E0A87091-01C9-8E13-A2FC-A0F99A6E4B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16" y="6458280"/>
            <a:ext cx="1451985" cy="255232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FA04F3FB-552C-0BB3-6A33-EAF44BEBC2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28A8977-BFEF-9C32-A27F-979AEE9C0E22}"/>
              </a:ext>
            </a:extLst>
          </p:cNvPr>
          <p:cNvSpPr txBox="1"/>
          <p:nvPr/>
        </p:nvSpPr>
        <p:spPr>
          <a:xfrm>
            <a:off x="11573297" y="6007179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680307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96DC3-7784-1D38-E5EB-0FDAD2272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DA56E79-5C1D-5F12-B9A5-E3472BF16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713" b="9689"/>
          <a:stretch>
            <a:fillRect/>
          </a:stretch>
        </p:blipFill>
        <p:spPr>
          <a:xfrm>
            <a:off x="2665338" y="1374841"/>
            <a:ext cx="6861324" cy="5455545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811DBADE-81CF-F1BD-9570-B85632FDBFC4}"/>
              </a:ext>
            </a:extLst>
          </p:cNvPr>
          <p:cNvSpPr txBox="1"/>
          <p:nvPr/>
        </p:nvSpPr>
        <p:spPr>
          <a:xfrm>
            <a:off x="285516" y="160427"/>
            <a:ext cx="10193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C00000"/>
                </a:solidFill>
                <a:latin typeface="Cambria" panose="02040503050406030204" pitchFamily="18" charset="0"/>
              </a:defRPr>
            </a:lvl1pPr>
          </a:lstStyle>
          <a:p>
            <a:r>
              <a:rPr lang="pt-PT" sz="3600" dirty="0">
                <a:latin typeface=""/>
              </a:rPr>
              <a:t>Rede de Serviços de Saúde. Angola, 2025</a:t>
            </a:r>
            <a:endParaRPr lang="en-US" sz="3600" dirty="0">
              <a:latin typeface=""/>
            </a:endParaRPr>
          </a:p>
        </p:txBody>
      </p:sp>
      <p:pic>
        <p:nvPicPr>
          <p:cNvPr id="4" name="Imagem 54">
            <a:extLst>
              <a:ext uri="{FF2B5EF4-FFF2-40B4-BE49-F238E27FC236}">
                <a16:creationId xmlns:a16="http://schemas.microsoft.com/office/drawing/2014/main" id="{1133F6F1-F3EC-B6DE-A5CB-CD1410F901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198" y="928375"/>
            <a:ext cx="1610414" cy="10859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m 59">
            <a:extLst>
              <a:ext uri="{FF2B5EF4-FFF2-40B4-BE49-F238E27FC236}">
                <a16:creationId xmlns:a16="http://schemas.microsoft.com/office/drawing/2014/main" id="{AF8C93CF-2F09-BFFF-1C6F-2DB2C42F7F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38" y="4536002"/>
            <a:ext cx="1604185" cy="1008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tângulo 11">
            <a:extLst>
              <a:ext uri="{FF2B5EF4-FFF2-40B4-BE49-F238E27FC236}">
                <a16:creationId xmlns:a16="http://schemas.microsoft.com/office/drawing/2014/main" id="{FE4BC9EF-672F-B010-A2A0-F63DAB83CB1D}"/>
              </a:ext>
            </a:extLst>
          </p:cNvPr>
          <p:cNvSpPr/>
          <p:nvPr/>
        </p:nvSpPr>
        <p:spPr>
          <a:xfrm>
            <a:off x="963252" y="6499980"/>
            <a:ext cx="3609025" cy="437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4295" tIns="37148" rIns="74295" bIns="37148" rtlCol="0" anchor="ctr">
            <a:normAutofit/>
          </a:bodyPr>
          <a:lstStyle/>
          <a:p>
            <a:pPr marL="291520" algn="r" defTabSz="742987">
              <a:lnSpc>
                <a:spcPct val="90000"/>
              </a:lnSpc>
              <a:spcAft>
                <a:spcPts val="488"/>
              </a:spcAft>
              <a:defRPr/>
            </a:pPr>
            <a:r>
              <a:rPr lang="en" sz="1219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Relatório MINSA.2025</a:t>
            </a:r>
            <a:endParaRPr lang="pt-PT" sz="1219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43" descr="Hospital Geral de Luanda sem Ambulâncias">
            <a:extLst>
              <a:ext uri="{FF2B5EF4-FFF2-40B4-BE49-F238E27FC236}">
                <a16:creationId xmlns:a16="http://schemas.microsoft.com/office/drawing/2014/main" id="{93842A32-87B8-5C8E-3170-26BCE4D002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197" y="2100180"/>
            <a:ext cx="1630972" cy="11456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Imagem 44" descr="Jornal de Angola - Notícias - Cuito tem novo hospital de nível municipal">
            <a:extLst>
              <a:ext uri="{FF2B5EF4-FFF2-40B4-BE49-F238E27FC236}">
                <a16:creationId xmlns:a16="http://schemas.microsoft.com/office/drawing/2014/main" id="{4B36FB6F-503A-D29B-42C8-AE68D3EA1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473" y="3318988"/>
            <a:ext cx="1593203" cy="111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Retângulo 11">
            <a:extLst>
              <a:ext uri="{FF2B5EF4-FFF2-40B4-BE49-F238E27FC236}">
                <a16:creationId xmlns:a16="http://schemas.microsoft.com/office/drawing/2014/main" id="{6A9D211A-BEDD-A458-4407-EF815AAC6F65}"/>
              </a:ext>
            </a:extLst>
          </p:cNvPr>
          <p:cNvSpPr/>
          <p:nvPr/>
        </p:nvSpPr>
        <p:spPr>
          <a:xfrm>
            <a:off x="2896328" y="1126849"/>
            <a:ext cx="2073986" cy="35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4295" tIns="37148" rIns="74295" bIns="37148" rtlCol="0" anchor="ctr">
            <a:normAutofit/>
          </a:bodyPr>
          <a:lstStyle/>
          <a:p>
            <a:pPr marL="291520" defTabSz="742987">
              <a:lnSpc>
                <a:spcPct val="90000"/>
              </a:lnSpc>
              <a:spcAft>
                <a:spcPts val="488"/>
              </a:spcAft>
              <a:defRPr/>
            </a:pPr>
            <a:r>
              <a:rPr lang="en" sz="1400" b="1" dirty="0">
                <a:solidFill>
                  <a:schemeClr val="tx1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>Nivel Administrativo</a:t>
            </a:r>
            <a:endParaRPr lang="pt-PT" sz="1400" b="1" dirty="0">
              <a:solidFill>
                <a:schemeClr val="tx1"/>
              </a:solidFill>
              <a:latin typeface="Bahnschrift SemiBol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1">
            <a:extLst>
              <a:ext uri="{FF2B5EF4-FFF2-40B4-BE49-F238E27FC236}">
                <a16:creationId xmlns:a16="http://schemas.microsoft.com/office/drawing/2014/main" id="{E66150FD-D95A-51B7-2D19-0614AEEA64D9}"/>
              </a:ext>
            </a:extLst>
          </p:cNvPr>
          <p:cNvSpPr/>
          <p:nvPr/>
        </p:nvSpPr>
        <p:spPr>
          <a:xfrm>
            <a:off x="5787031" y="1159025"/>
            <a:ext cx="2906112" cy="312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4295" tIns="37148" rIns="74295" bIns="37148" rtlCol="0" anchor="ctr">
            <a:noAutofit/>
          </a:bodyPr>
          <a:lstStyle/>
          <a:p>
            <a:pPr marL="291520" defTabSz="742987">
              <a:lnSpc>
                <a:spcPct val="90000"/>
              </a:lnSpc>
              <a:spcAft>
                <a:spcPts val="488"/>
              </a:spcAft>
              <a:defRPr/>
            </a:pPr>
            <a:r>
              <a:rPr lang="pt-PT" sz="1400" b="1" dirty="0">
                <a:solidFill>
                  <a:schemeClr val="tx1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>Níveis de prestação de Serviço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2DF42C2-8CF9-A2F0-D5DF-670EEF8D14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98" y="6376511"/>
            <a:ext cx="453875" cy="453875"/>
          </a:xfrm>
          <a:prstGeom prst="rect">
            <a:avLst/>
          </a:prstGeom>
        </p:spPr>
      </p:pic>
      <p:pic>
        <p:nvPicPr>
          <p:cNvPr id="19" name="Imagem 9">
            <a:extLst>
              <a:ext uri="{FF2B5EF4-FFF2-40B4-BE49-F238E27FC236}">
                <a16:creationId xmlns:a16="http://schemas.microsoft.com/office/drawing/2014/main" id="{DC2D7C41-2F5F-365C-F504-B1533EFACB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16" y="6458280"/>
            <a:ext cx="1451985" cy="255232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E60C7147-68DD-5624-0185-D60AA94690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FF613FF6-BE29-AFAC-D1D2-C17DF02DDC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473" y="5655708"/>
            <a:ext cx="1630972" cy="1048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44" descr="Jornal de Angola - Notícias - Cuito tem novo hospital de nível municipal">
            <a:extLst>
              <a:ext uri="{FF2B5EF4-FFF2-40B4-BE49-F238E27FC236}">
                <a16:creationId xmlns:a16="http://schemas.microsoft.com/office/drawing/2014/main" id="{C3B544DA-C728-3D93-7C9B-29D63EF60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473" y="3307454"/>
            <a:ext cx="1593203" cy="111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3BCFB6D9-EE88-15ED-1EF4-02E84D1C7EF7}"/>
              </a:ext>
            </a:extLst>
          </p:cNvPr>
          <p:cNvSpPr txBox="1"/>
          <p:nvPr/>
        </p:nvSpPr>
        <p:spPr>
          <a:xfrm>
            <a:off x="11395516" y="6007179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573340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160813" y="3784319"/>
            <a:ext cx="2350739" cy="2390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C00000"/>
                </a:solidFill>
                <a:latin typeface="Impact" panose="020B0806030902050204" pitchFamily="34" charset="0"/>
                <a:ea typeface="+mj-ea"/>
                <a:cs typeface="+mj-cs"/>
              </a:rPr>
              <a:t>CIRURGIA ROBÓTICA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dirty="0">
              <a:solidFill>
                <a:srgbClr val="C00000"/>
              </a:solidFill>
              <a:latin typeface="Impact" panose="020B0806030902050204" pitchFamily="34" charset="0"/>
              <a:ea typeface="+mj-ea"/>
              <a:cs typeface="+mj-cs"/>
            </a:endParaRPr>
          </a:p>
        </p:txBody>
      </p:sp>
      <p:pic>
        <p:nvPicPr>
          <p:cNvPr id="12" name="Imagem 1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8" b="13658"/>
          <a:stretch/>
        </p:blipFill>
        <p:spPr bwMode="auto">
          <a:xfrm>
            <a:off x="20" y="11"/>
            <a:ext cx="6095980" cy="2438947"/>
          </a:xfrm>
          <a:custGeom>
            <a:avLst/>
            <a:gdLst/>
            <a:ahLst/>
            <a:cxnLst/>
            <a:rect l="l" t="t" r="r" b="b"/>
            <a:pathLst>
              <a:path w="6096000" h="3175916">
                <a:moveTo>
                  <a:pt x="0" y="0"/>
                </a:moveTo>
                <a:lnTo>
                  <a:pt x="6096000" y="0"/>
                </a:lnTo>
                <a:lnTo>
                  <a:pt x="6096000" y="3175916"/>
                </a:lnTo>
                <a:lnTo>
                  <a:pt x="6074953" y="3168556"/>
                </a:lnTo>
                <a:cubicBezTo>
                  <a:pt x="6065180" y="3165138"/>
                  <a:pt x="6054705" y="3162334"/>
                  <a:pt x="6041425" y="3161984"/>
                </a:cubicBezTo>
                <a:lnTo>
                  <a:pt x="5978335" y="3173176"/>
                </a:lnTo>
                <a:cubicBezTo>
                  <a:pt x="5953369" y="3176890"/>
                  <a:pt x="5845857" y="3169112"/>
                  <a:pt x="5827638" y="3169738"/>
                </a:cubicBezTo>
                <a:cubicBezTo>
                  <a:pt x="5821882" y="3178743"/>
                  <a:pt x="5799256" y="3174685"/>
                  <a:pt x="5761310" y="3170760"/>
                </a:cubicBezTo>
                <a:cubicBezTo>
                  <a:pt x="5731057" y="3170684"/>
                  <a:pt x="5713719" y="3171961"/>
                  <a:pt x="5696588" y="3173023"/>
                </a:cubicBezTo>
                <a:lnTo>
                  <a:pt x="5682596" y="3173661"/>
                </a:lnTo>
                <a:lnTo>
                  <a:pt x="5575844" y="3148218"/>
                </a:lnTo>
                <a:cubicBezTo>
                  <a:pt x="5455823" y="3136706"/>
                  <a:pt x="5377668" y="3144388"/>
                  <a:pt x="5287401" y="3135195"/>
                </a:cubicBezTo>
                <a:cubicBezTo>
                  <a:pt x="5197135" y="3126002"/>
                  <a:pt x="5202548" y="3115782"/>
                  <a:pt x="5034243" y="3093057"/>
                </a:cubicBezTo>
                <a:cubicBezTo>
                  <a:pt x="4879585" y="3031690"/>
                  <a:pt x="4724928" y="3048859"/>
                  <a:pt x="4570270" y="3026761"/>
                </a:cubicBezTo>
                <a:cubicBezTo>
                  <a:pt x="4488718" y="3050631"/>
                  <a:pt x="4344263" y="2990436"/>
                  <a:pt x="4232462" y="2981221"/>
                </a:cubicBezTo>
                <a:cubicBezTo>
                  <a:pt x="4120662" y="2972005"/>
                  <a:pt x="3986179" y="2970108"/>
                  <a:pt x="3899469" y="2971466"/>
                </a:cubicBezTo>
                <a:cubicBezTo>
                  <a:pt x="3892272" y="2982518"/>
                  <a:pt x="3768985" y="2995342"/>
                  <a:pt x="3710933" y="2958642"/>
                </a:cubicBezTo>
                <a:cubicBezTo>
                  <a:pt x="3583105" y="2956402"/>
                  <a:pt x="3623640" y="2964712"/>
                  <a:pt x="3495164" y="2941478"/>
                </a:cubicBezTo>
                <a:cubicBezTo>
                  <a:pt x="3419432" y="2942273"/>
                  <a:pt x="3339383" y="2952386"/>
                  <a:pt x="3282944" y="2951628"/>
                </a:cubicBezTo>
                <a:cubicBezTo>
                  <a:pt x="3281769" y="2953455"/>
                  <a:pt x="3129759" y="2929645"/>
                  <a:pt x="3085959" y="2922940"/>
                </a:cubicBezTo>
                <a:cubicBezTo>
                  <a:pt x="3042159" y="2916235"/>
                  <a:pt x="3054740" y="2920103"/>
                  <a:pt x="3020146" y="2911397"/>
                </a:cubicBezTo>
                <a:cubicBezTo>
                  <a:pt x="2871334" y="2883584"/>
                  <a:pt x="2762563" y="2883465"/>
                  <a:pt x="2653542" y="2876899"/>
                </a:cubicBezTo>
                <a:cubicBezTo>
                  <a:pt x="2533423" y="2872448"/>
                  <a:pt x="2683271" y="2915174"/>
                  <a:pt x="2510424" y="2888407"/>
                </a:cubicBezTo>
                <a:cubicBezTo>
                  <a:pt x="2506340" y="2898923"/>
                  <a:pt x="2449170" y="2888049"/>
                  <a:pt x="2412523" y="2882673"/>
                </a:cubicBezTo>
                <a:cubicBezTo>
                  <a:pt x="2355021" y="2881306"/>
                  <a:pt x="2382991" y="2891314"/>
                  <a:pt x="2308292" y="2874695"/>
                </a:cubicBezTo>
                <a:lnTo>
                  <a:pt x="2233764" y="2908195"/>
                </a:lnTo>
                <a:cubicBezTo>
                  <a:pt x="2234416" y="2903929"/>
                  <a:pt x="2112578" y="2949704"/>
                  <a:pt x="2089169" y="2948983"/>
                </a:cubicBezTo>
                <a:lnTo>
                  <a:pt x="1901626" y="2945454"/>
                </a:lnTo>
                <a:cubicBezTo>
                  <a:pt x="1851336" y="2959106"/>
                  <a:pt x="1870664" y="2971169"/>
                  <a:pt x="1825089" y="2978820"/>
                </a:cubicBezTo>
                <a:cubicBezTo>
                  <a:pt x="1779514" y="2986471"/>
                  <a:pt x="1746268" y="2976574"/>
                  <a:pt x="1628175" y="2991359"/>
                </a:cubicBezTo>
                <a:cubicBezTo>
                  <a:pt x="1580792" y="3002760"/>
                  <a:pt x="1459893" y="2977867"/>
                  <a:pt x="1367439" y="2991184"/>
                </a:cubicBezTo>
                <a:cubicBezTo>
                  <a:pt x="1369407" y="3003218"/>
                  <a:pt x="1303810" y="3002393"/>
                  <a:pt x="1260431" y="2993313"/>
                </a:cubicBezTo>
                <a:lnTo>
                  <a:pt x="1131986" y="3017812"/>
                </a:lnTo>
                <a:cubicBezTo>
                  <a:pt x="1134074" y="3034431"/>
                  <a:pt x="1115111" y="3023292"/>
                  <a:pt x="1062297" y="3034267"/>
                </a:cubicBezTo>
                <a:cubicBezTo>
                  <a:pt x="1046148" y="3044857"/>
                  <a:pt x="1019464" y="3043729"/>
                  <a:pt x="979009" y="3052795"/>
                </a:cubicBezTo>
                <a:cubicBezTo>
                  <a:pt x="963885" y="3062784"/>
                  <a:pt x="844270" y="3032960"/>
                  <a:pt x="809514" y="3039765"/>
                </a:cubicBezTo>
                <a:cubicBezTo>
                  <a:pt x="773761" y="3042869"/>
                  <a:pt x="775984" y="3025792"/>
                  <a:pt x="686053" y="3027101"/>
                </a:cubicBezTo>
                <a:cubicBezTo>
                  <a:pt x="600190" y="3024844"/>
                  <a:pt x="595882" y="3019147"/>
                  <a:pt x="504370" y="3015625"/>
                </a:cubicBezTo>
                <a:cubicBezTo>
                  <a:pt x="442615" y="3013617"/>
                  <a:pt x="455531" y="3005845"/>
                  <a:pt x="421644" y="3004997"/>
                </a:cubicBezTo>
                <a:cubicBezTo>
                  <a:pt x="377193" y="3017912"/>
                  <a:pt x="307611" y="2981496"/>
                  <a:pt x="274973" y="2996304"/>
                </a:cubicBezTo>
                <a:lnTo>
                  <a:pt x="116340" y="2982098"/>
                </a:lnTo>
                <a:lnTo>
                  <a:pt x="35300" y="2993836"/>
                </a:lnTo>
                <a:cubicBezTo>
                  <a:pt x="29001" y="2994370"/>
                  <a:pt x="18688" y="2993580"/>
                  <a:pt x="6479" y="2992085"/>
                </a:cubicBezTo>
                <a:lnTo>
                  <a:pt x="0" y="2991123"/>
                </a:lnTo>
                <a:close/>
              </a:path>
            </a:pathLst>
          </a:custGeom>
          <a:noFill/>
        </p:spPr>
      </p:pic>
      <p:pic>
        <p:nvPicPr>
          <p:cNvPr id="11" name="Imagem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6" b="13586"/>
          <a:stretch/>
        </p:blipFill>
        <p:spPr bwMode="auto">
          <a:xfrm>
            <a:off x="6096000" y="-34495"/>
            <a:ext cx="6096000" cy="2473452"/>
          </a:xfrm>
          <a:custGeom>
            <a:avLst/>
            <a:gdLst/>
            <a:ahLst/>
            <a:cxnLst/>
            <a:rect l="l" t="t" r="r" b="b"/>
            <a:pathLst>
              <a:path w="6096000" h="3182272">
                <a:moveTo>
                  <a:pt x="0" y="0"/>
                </a:moveTo>
                <a:lnTo>
                  <a:pt x="6096000" y="0"/>
                </a:lnTo>
                <a:lnTo>
                  <a:pt x="6096000" y="2977881"/>
                </a:lnTo>
                <a:lnTo>
                  <a:pt x="6089100" y="2979305"/>
                </a:lnTo>
                <a:cubicBezTo>
                  <a:pt x="6033641" y="2989882"/>
                  <a:pt x="5988719" y="2996128"/>
                  <a:pt x="5963104" y="2993636"/>
                </a:cubicBezTo>
                <a:cubicBezTo>
                  <a:pt x="5792949" y="3029182"/>
                  <a:pt x="5730547" y="3002240"/>
                  <a:pt x="5622676" y="2993454"/>
                </a:cubicBezTo>
                <a:cubicBezTo>
                  <a:pt x="5358705" y="2975083"/>
                  <a:pt x="5242862" y="2994654"/>
                  <a:pt x="5115732" y="2989671"/>
                </a:cubicBezTo>
                <a:cubicBezTo>
                  <a:pt x="4988602" y="2984687"/>
                  <a:pt x="5029567" y="2975639"/>
                  <a:pt x="4859897" y="2963549"/>
                </a:cubicBezTo>
                <a:lnTo>
                  <a:pt x="4391870" y="2926580"/>
                </a:lnTo>
                <a:cubicBezTo>
                  <a:pt x="4327296" y="2956949"/>
                  <a:pt x="4071930" y="2902434"/>
                  <a:pt x="4051327" y="2902384"/>
                </a:cubicBezTo>
                <a:cubicBezTo>
                  <a:pt x="3968352" y="2908170"/>
                  <a:pt x="3882315" y="2886803"/>
                  <a:pt x="3767876" y="2899218"/>
                </a:cubicBezTo>
                <a:cubicBezTo>
                  <a:pt x="3761563" y="2910695"/>
                  <a:pt x="3759706" y="2886579"/>
                  <a:pt x="3607318" y="2887826"/>
                </a:cubicBezTo>
                <a:cubicBezTo>
                  <a:pt x="3517854" y="2911862"/>
                  <a:pt x="3239059" y="2908898"/>
                  <a:pt x="3200813" y="2916134"/>
                </a:cubicBezTo>
                <a:cubicBezTo>
                  <a:pt x="3125330" y="2921689"/>
                  <a:pt x="3104585" y="2900825"/>
                  <a:pt x="3048226" y="2903616"/>
                </a:cubicBezTo>
                <a:cubicBezTo>
                  <a:pt x="3047198" y="2905512"/>
                  <a:pt x="2972947" y="2922104"/>
                  <a:pt x="2930185" y="2925795"/>
                </a:cubicBezTo>
                <a:cubicBezTo>
                  <a:pt x="2887423" y="2929486"/>
                  <a:pt x="2826842" y="2932273"/>
                  <a:pt x="2791651" y="2925762"/>
                </a:cubicBezTo>
                <a:cubicBezTo>
                  <a:pt x="2641026" y="2907373"/>
                  <a:pt x="2577392" y="2897262"/>
                  <a:pt x="2468125" y="2897565"/>
                </a:cubicBezTo>
                <a:cubicBezTo>
                  <a:pt x="2347953" y="2900676"/>
                  <a:pt x="2483169" y="2941985"/>
                  <a:pt x="2308652" y="2926146"/>
                </a:cubicBezTo>
                <a:cubicBezTo>
                  <a:pt x="2305401" y="2936895"/>
                  <a:pt x="2265130" y="2921533"/>
                  <a:pt x="2228153" y="2918475"/>
                </a:cubicBezTo>
                <a:cubicBezTo>
                  <a:pt x="2170686" y="2920724"/>
                  <a:pt x="2206286" y="2945386"/>
                  <a:pt x="2130469" y="2933502"/>
                </a:cubicBezTo>
                <a:lnTo>
                  <a:pt x="2051835" y="2955169"/>
                </a:lnTo>
                <a:cubicBezTo>
                  <a:pt x="2052153" y="2950872"/>
                  <a:pt x="1934201" y="3004193"/>
                  <a:pt x="1910793" y="3004946"/>
                </a:cubicBezTo>
                <a:lnTo>
                  <a:pt x="1758332" y="3027886"/>
                </a:lnTo>
                <a:cubicBezTo>
                  <a:pt x="1709235" y="3044665"/>
                  <a:pt x="1700383" y="3043257"/>
                  <a:pt x="1649704" y="3051307"/>
                </a:cubicBezTo>
                <a:cubicBezTo>
                  <a:pt x="1599024" y="3059359"/>
                  <a:pt x="1520412" y="3098900"/>
                  <a:pt x="1454257" y="3076192"/>
                </a:cubicBezTo>
                <a:cubicBezTo>
                  <a:pt x="1407884" y="3090545"/>
                  <a:pt x="1414359" y="3062092"/>
                  <a:pt x="1323176" y="3081187"/>
                </a:cubicBezTo>
                <a:cubicBezTo>
                  <a:pt x="1269270" y="3084300"/>
                  <a:pt x="1246499" y="3082073"/>
                  <a:pt x="1231798" y="3083652"/>
                </a:cubicBezTo>
                <a:lnTo>
                  <a:pt x="1128386" y="3096270"/>
                </a:lnTo>
                <a:lnTo>
                  <a:pt x="1087572" y="3101257"/>
                </a:lnTo>
                <a:lnTo>
                  <a:pt x="1075937" y="3104255"/>
                </a:lnTo>
                <a:lnTo>
                  <a:pt x="992872" y="3105385"/>
                </a:lnTo>
                <a:cubicBezTo>
                  <a:pt x="955021" y="3105296"/>
                  <a:pt x="904630" y="3125038"/>
                  <a:pt x="891882" y="3122691"/>
                </a:cubicBezTo>
                <a:cubicBezTo>
                  <a:pt x="784087" y="3112356"/>
                  <a:pt x="829281" y="3133000"/>
                  <a:pt x="715888" y="3127380"/>
                </a:cubicBezTo>
                <a:cubicBezTo>
                  <a:pt x="637116" y="3116268"/>
                  <a:pt x="537472" y="3131012"/>
                  <a:pt x="399964" y="3152096"/>
                </a:cubicBezTo>
                <a:lnTo>
                  <a:pt x="310170" y="3146040"/>
                </a:lnTo>
                <a:lnTo>
                  <a:pt x="251771" y="3165636"/>
                </a:lnTo>
                <a:cubicBezTo>
                  <a:pt x="208442" y="3181313"/>
                  <a:pt x="136178" y="3149360"/>
                  <a:pt x="104780" y="3166182"/>
                </a:cubicBezTo>
                <a:cubicBezTo>
                  <a:pt x="55782" y="3185117"/>
                  <a:pt x="29223" y="3184417"/>
                  <a:pt x="8274" y="3178809"/>
                </a:cubicBezTo>
                <a:lnTo>
                  <a:pt x="0" y="3175916"/>
                </a:lnTo>
                <a:close/>
              </a:path>
            </a:pathLst>
          </a:custGeom>
          <a:noFill/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4E91BE6-A02E-394C-A797-4D3CDE24ADC0}"/>
              </a:ext>
            </a:extLst>
          </p:cNvPr>
          <p:cNvSpPr txBox="1"/>
          <p:nvPr/>
        </p:nvSpPr>
        <p:spPr>
          <a:xfrm>
            <a:off x="2511552" y="2438957"/>
            <a:ext cx="9151361" cy="4268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pt-PT" dirty="0">
                <a:latin typeface="Bahnschrift Light" panose="020B0502040204020203" pitchFamily="34" charset="0"/>
              </a:rPr>
              <a:t>A primeira cirurgia robótica em Angola foi realizada no dia 06 de agosto de 2024, no Complexo Hospitalar de Doenças Cardiopulmonar em Luanda a um paciente com cancro da próstata. </a:t>
            </a:r>
          </a:p>
          <a:p>
            <a:pPr algn="just">
              <a:lnSpc>
                <a:spcPct val="170000"/>
              </a:lnSpc>
            </a:pPr>
            <a:r>
              <a:rPr lang="pt-PT" kern="0" dirty="0">
                <a:latin typeface="Arial" panose="020B0604020202020204" pitchFamily="34" charset="0"/>
                <a:ea typeface="Calibri" panose="020F0502020204030204" pitchFamily="34" charset="0"/>
              </a:rPr>
              <a:t>Foi realizada uma  cirurgia com comando robótico operado a uma distância </a:t>
            </a:r>
            <a:r>
              <a:rPr lang="pt-PT" b="1" kern="0" dirty="0">
                <a:latin typeface="Arial" panose="020B0604020202020204" pitchFamily="34" charset="0"/>
                <a:ea typeface="Calibri" panose="020F0502020204030204" pitchFamily="34" charset="0"/>
              </a:rPr>
              <a:t>17mil/Km</a:t>
            </a:r>
            <a:r>
              <a:rPr lang="pt-PT" kern="0" dirty="0">
                <a:latin typeface="Arial" panose="020B0604020202020204" pitchFamily="34" charset="0"/>
                <a:ea typeface="Calibri" panose="020F0502020204030204" pitchFamily="34" charset="0"/>
              </a:rPr>
              <a:t> com sucesso, a partir de Orlando nos Estados Unidos da América e apoiada por uma equipa de profissionais Angolanos, foi realizada no âmbito do ANGOTIC 2025, </a:t>
            </a:r>
            <a:r>
              <a:rPr lang="pt-PT" b="1" kern="0" dirty="0">
                <a:latin typeface="Arial" panose="020B0604020202020204" pitchFamily="34" charset="0"/>
                <a:ea typeface="Calibri" panose="020F0502020204030204" pitchFamily="34" charset="0"/>
              </a:rPr>
              <a:t>Fórum Internacional de Tecnologias de Informação e Comunicação </a:t>
            </a:r>
            <a:r>
              <a:rPr lang="pt-PT" kern="0" dirty="0">
                <a:latin typeface="Arial" panose="020B0604020202020204" pitchFamily="34" charset="0"/>
                <a:ea typeface="Calibri" panose="020F0502020204030204" pitchFamily="34" charset="0"/>
              </a:rPr>
              <a:t>realizado em Luanda, simbolizando um passo decisivo na integração de soluções digitais nos serviços de saúde de Angola</a:t>
            </a:r>
            <a:endParaRPr lang="pt-PT" dirty="0">
              <a:latin typeface="Bahnschrift Light" panose="020B0502040204020203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BD39833-979B-D62F-D757-421A8DA300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98" y="6376511"/>
            <a:ext cx="453875" cy="453875"/>
          </a:xfrm>
          <a:prstGeom prst="rect">
            <a:avLst/>
          </a:prstGeom>
        </p:spPr>
      </p:pic>
      <p:pic>
        <p:nvPicPr>
          <p:cNvPr id="3" name="Imagem 9">
            <a:extLst>
              <a:ext uri="{FF2B5EF4-FFF2-40B4-BE49-F238E27FC236}">
                <a16:creationId xmlns:a16="http://schemas.microsoft.com/office/drawing/2014/main" id="{B1664CA2-311B-FEA6-7C9D-7A268BAF81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16" y="6458280"/>
            <a:ext cx="1451985" cy="255232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D84A029-E550-7B43-42FF-E28DFDFEC2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936CAAD-160F-D785-4CC8-8E2CFC39AFF2}"/>
              </a:ext>
            </a:extLst>
          </p:cNvPr>
          <p:cNvSpPr txBox="1"/>
          <p:nvPr/>
        </p:nvSpPr>
        <p:spPr>
          <a:xfrm>
            <a:off x="11682790" y="6088948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605815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322100" y="3754903"/>
            <a:ext cx="5122355" cy="2390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C00000"/>
                </a:solidFill>
                <a:latin typeface="Impact" panose="020B0806030902050204" pitchFamily="34" charset="0"/>
                <a:ea typeface="+mj-ea"/>
                <a:cs typeface="+mj-cs"/>
              </a:rPr>
              <a:t>PIONEIRO DA CIRÚRGIA ROBÓTICA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C00000"/>
                </a:solidFill>
                <a:latin typeface="Impact" panose="020B0806030902050204" pitchFamily="34" charset="0"/>
                <a:ea typeface="+mj-ea"/>
                <a:cs typeface="+mj-cs"/>
              </a:rPr>
              <a:t>EM ÁFRICA </a:t>
            </a:r>
          </a:p>
        </p:txBody>
      </p:sp>
      <p:pic>
        <p:nvPicPr>
          <p:cNvPr id="12" name="Imagem 1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8" b="1561"/>
          <a:stretch/>
        </p:blipFill>
        <p:spPr bwMode="auto">
          <a:xfrm>
            <a:off x="20" y="134123"/>
            <a:ext cx="6095980" cy="3103089"/>
          </a:xfrm>
          <a:custGeom>
            <a:avLst/>
            <a:gdLst/>
            <a:ahLst/>
            <a:cxnLst/>
            <a:rect l="l" t="t" r="r" b="b"/>
            <a:pathLst>
              <a:path w="6096000" h="3175916">
                <a:moveTo>
                  <a:pt x="0" y="0"/>
                </a:moveTo>
                <a:lnTo>
                  <a:pt x="6096000" y="0"/>
                </a:lnTo>
                <a:lnTo>
                  <a:pt x="6096000" y="3175916"/>
                </a:lnTo>
                <a:lnTo>
                  <a:pt x="6074953" y="3168556"/>
                </a:lnTo>
                <a:cubicBezTo>
                  <a:pt x="6065180" y="3165138"/>
                  <a:pt x="6054705" y="3162334"/>
                  <a:pt x="6041425" y="3161984"/>
                </a:cubicBezTo>
                <a:lnTo>
                  <a:pt x="5978335" y="3173176"/>
                </a:lnTo>
                <a:cubicBezTo>
                  <a:pt x="5953369" y="3176890"/>
                  <a:pt x="5845857" y="3169112"/>
                  <a:pt x="5827638" y="3169738"/>
                </a:cubicBezTo>
                <a:cubicBezTo>
                  <a:pt x="5821882" y="3178743"/>
                  <a:pt x="5799256" y="3174685"/>
                  <a:pt x="5761310" y="3170760"/>
                </a:cubicBezTo>
                <a:cubicBezTo>
                  <a:pt x="5731057" y="3170684"/>
                  <a:pt x="5713719" y="3171961"/>
                  <a:pt x="5696588" y="3173023"/>
                </a:cubicBezTo>
                <a:lnTo>
                  <a:pt x="5682596" y="3173661"/>
                </a:lnTo>
                <a:lnTo>
                  <a:pt x="5575844" y="3148218"/>
                </a:lnTo>
                <a:cubicBezTo>
                  <a:pt x="5455823" y="3136706"/>
                  <a:pt x="5377668" y="3144388"/>
                  <a:pt x="5287401" y="3135195"/>
                </a:cubicBezTo>
                <a:cubicBezTo>
                  <a:pt x="5197135" y="3126002"/>
                  <a:pt x="5202548" y="3115782"/>
                  <a:pt x="5034243" y="3093057"/>
                </a:cubicBezTo>
                <a:cubicBezTo>
                  <a:pt x="4879585" y="3031690"/>
                  <a:pt x="4724928" y="3048859"/>
                  <a:pt x="4570270" y="3026761"/>
                </a:cubicBezTo>
                <a:cubicBezTo>
                  <a:pt x="4488718" y="3050631"/>
                  <a:pt x="4344263" y="2990436"/>
                  <a:pt x="4232462" y="2981221"/>
                </a:cubicBezTo>
                <a:cubicBezTo>
                  <a:pt x="4120662" y="2972005"/>
                  <a:pt x="3986179" y="2970108"/>
                  <a:pt x="3899469" y="2971466"/>
                </a:cubicBezTo>
                <a:cubicBezTo>
                  <a:pt x="3892272" y="2982518"/>
                  <a:pt x="3768985" y="2995342"/>
                  <a:pt x="3710933" y="2958642"/>
                </a:cubicBezTo>
                <a:cubicBezTo>
                  <a:pt x="3583105" y="2956402"/>
                  <a:pt x="3623640" y="2964712"/>
                  <a:pt x="3495164" y="2941478"/>
                </a:cubicBezTo>
                <a:cubicBezTo>
                  <a:pt x="3419432" y="2942273"/>
                  <a:pt x="3339383" y="2952386"/>
                  <a:pt x="3282944" y="2951628"/>
                </a:cubicBezTo>
                <a:cubicBezTo>
                  <a:pt x="3281769" y="2953455"/>
                  <a:pt x="3129759" y="2929645"/>
                  <a:pt x="3085959" y="2922940"/>
                </a:cubicBezTo>
                <a:cubicBezTo>
                  <a:pt x="3042159" y="2916235"/>
                  <a:pt x="3054740" y="2920103"/>
                  <a:pt x="3020146" y="2911397"/>
                </a:cubicBezTo>
                <a:cubicBezTo>
                  <a:pt x="2871334" y="2883584"/>
                  <a:pt x="2762563" y="2883465"/>
                  <a:pt x="2653542" y="2876899"/>
                </a:cubicBezTo>
                <a:cubicBezTo>
                  <a:pt x="2533423" y="2872448"/>
                  <a:pt x="2683271" y="2915174"/>
                  <a:pt x="2510424" y="2888407"/>
                </a:cubicBezTo>
                <a:cubicBezTo>
                  <a:pt x="2506340" y="2898923"/>
                  <a:pt x="2449170" y="2888049"/>
                  <a:pt x="2412523" y="2882673"/>
                </a:cubicBezTo>
                <a:cubicBezTo>
                  <a:pt x="2355021" y="2881306"/>
                  <a:pt x="2382991" y="2891314"/>
                  <a:pt x="2308292" y="2874695"/>
                </a:cubicBezTo>
                <a:lnTo>
                  <a:pt x="2233764" y="2908195"/>
                </a:lnTo>
                <a:cubicBezTo>
                  <a:pt x="2234416" y="2903929"/>
                  <a:pt x="2112578" y="2949704"/>
                  <a:pt x="2089169" y="2948983"/>
                </a:cubicBezTo>
                <a:lnTo>
                  <a:pt x="1901626" y="2945454"/>
                </a:lnTo>
                <a:cubicBezTo>
                  <a:pt x="1851336" y="2959106"/>
                  <a:pt x="1870664" y="2971169"/>
                  <a:pt x="1825089" y="2978820"/>
                </a:cubicBezTo>
                <a:cubicBezTo>
                  <a:pt x="1779514" y="2986471"/>
                  <a:pt x="1746268" y="2976574"/>
                  <a:pt x="1628175" y="2991359"/>
                </a:cubicBezTo>
                <a:cubicBezTo>
                  <a:pt x="1580792" y="3002760"/>
                  <a:pt x="1459893" y="2977867"/>
                  <a:pt x="1367439" y="2991184"/>
                </a:cubicBezTo>
                <a:cubicBezTo>
                  <a:pt x="1369407" y="3003218"/>
                  <a:pt x="1303810" y="3002393"/>
                  <a:pt x="1260431" y="2993313"/>
                </a:cubicBezTo>
                <a:lnTo>
                  <a:pt x="1131986" y="3017812"/>
                </a:lnTo>
                <a:cubicBezTo>
                  <a:pt x="1134074" y="3034431"/>
                  <a:pt x="1115111" y="3023292"/>
                  <a:pt x="1062297" y="3034267"/>
                </a:cubicBezTo>
                <a:cubicBezTo>
                  <a:pt x="1046148" y="3044857"/>
                  <a:pt x="1019464" y="3043729"/>
                  <a:pt x="979009" y="3052795"/>
                </a:cubicBezTo>
                <a:cubicBezTo>
                  <a:pt x="963885" y="3062784"/>
                  <a:pt x="844270" y="3032960"/>
                  <a:pt x="809514" y="3039765"/>
                </a:cubicBezTo>
                <a:cubicBezTo>
                  <a:pt x="773761" y="3042869"/>
                  <a:pt x="775984" y="3025792"/>
                  <a:pt x="686053" y="3027101"/>
                </a:cubicBezTo>
                <a:cubicBezTo>
                  <a:pt x="600190" y="3024844"/>
                  <a:pt x="595882" y="3019147"/>
                  <a:pt x="504370" y="3015625"/>
                </a:cubicBezTo>
                <a:cubicBezTo>
                  <a:pt x="442615" y="3013617"/>
                  <a:pt x="455531" y="3005845"/>
                  <a:pt x="421644" y="3004997"/>
                </a:cubicBezTo>
                <a:cubicBezTo>
                  <a:pt x="377193" y="3017912"/>
                  <a:pt x="307611" y="2981496"/>
                  <a:pt x="274973" y="2996304"/>
                </a:cubicBezTo>
                <a:lnTo>
                  <a:pt x="116340" y="2982098"/>
                </a:lnTo>
                <a:lnTo>
                  <a:pt x="35300" y="2993836"/>
                </a:lnTo>
                <a:cubicBezTo>
                  <a:pt x="29001" y="2994370"/>
                  <a:pt x="18688" y="2993580"/>
                  <a:pt x="6479" y="2992085"/>
                </a:cubicBezTo>
                <a:lnTo>
                  <a:pt x="0" y="2991123"/>
                </a:lnTo>
                <a:close/>
              </a:path>
            </a:pathLst>
          </a:custGeom>
          <a:noFill/>
        </p:spPr>
      </p:pic>
      <p:pic>
        <p:nvPicPr>
          <p:cNvPr id="11" name="Imagem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" b="16114"/>
          <a:stretch/>
        </p:blipFill>
        <p:spPr bwMode="auto">
          <a:xfrm>
            <a:off x="6096000" y="99616"/>
            <a:ext cx="6096000" cy="3134315"/>
          </a:xfrm>
          <a:custGeom>
            <a:avLst/>
            <a:gdLst/>
            <a:ahLst/>
            <a:cxnLst/>
            <a:rect l="l" t="t" r="r" b="b"/>
            <a:pathLst>
              <a:path w="6096000" h="3182272">
                <a:moveTo>
                  <a:pt x="0" y="0"/>
                </a:moveTo>
                <a:lnTo>
                  <a:pt x="6096000" y="0"/>
                </a:lnTo>
                <a:lnTo>
                  <a:pt x="6096000" y="2977881"/>
                </a:lnTo>
                <a:lnTo>
                  <a:pt x="6089100" y="2979305"/>
                </a:lnTo>
                <a:cubicBezTo>
                  <a:pt x="6033641" y="2989882"/>
                  <a:pt x="5988719" y="2996128"/>
                  <a:pt x="5963104" y="2993636"/>
                </a:cubicBezTo>
                <a:cubicBezTo>
                  <a:pt x="5792949" y="3029182"/>
                  <a:pt x="5730547" y="3002240"/>
                  <a:pt x="5622676" y="2993454"/>
                </a:cubicBezTo>
                <a:cubicBezTo>
                  <a:pt x="5358705" y="2975083"/>
                  <a:pt x="5242862" y="2994654"/>
                  <a:pt x="5115732" y="2989671"/>
                </a:cubicBezTo>
                <a:cubicBezTo>
                  <a:pt x="4988602" y="2984687"/>
                  <a:pt x="5029567" y="2975639"/>
                  <a:pt x="4859897" y="2963549"/>
                </a:cubicBezTo>
                <a:lnTo>
                  <a:pt x="4391870" y="2926580"/>
                </a:lnTo>
                <a:cubicBezTo>
                  <a:pt x="4327296" y="2956949"/>
                  <a:pt x="4071930" y="2902434"/>
                  <a:pt x="4051327" y="2902384"/>
                </a:cubicBezTo>
                <a:cubicBezTo>
                  <a:pt x="3968352" y="2908170"/>
                  <a:pt x="3882315" y="2886803"/>
                  <a:pt x="3767876" y="2899218"/>
                </a:cubicBezTo>
                <a:cubicBezTo>
                  <a:pt x="3761563" y="2910695"/>
                  <a:pt x="3759706" y="2886579"/>
                  <a:pt x="3607318" y="2887826"/>
                </a:cubicBezTo>
                <a:cubicBezTo>
                  <a:pt x="3517854" y="2911862"/>
                  <a:pt x="3239059" y="2908898"/>
                  <a:pt x="3200813" y="2916134"/>
                </a:cubicBezTo>
                <a:cubicBezTo>
                  <a:pt x="3125330" y="2921689"/>
                  <a:pt x="3104585" y="2900825"/>
                  <a:pt x="3048226" y="2903616"/>
                </a:cubicBezTo>
                <a:cubicBezTo>
                  <a:pt x="3047198" y="2905512"/>
                  <a:pt x="2972947" y="2922104"/>
                  <a:pt x="2930185" y="2925795"/>
                </a:cubicBezTo>
                <a:cubicBezTo>
                  <a:pt x="2887423" y="2929486"/>
                  <a:pt x="2826842" y="2932273"/>
                  <a:pt x="2791651" y="2925762"/>
                </a:cubicBezTo>
                <a:cubicBezTo>
                  <a:pt x="2641026" y="2907373"/>
                  <a:pt x="2577392" y="2897262"/>
                  <a:pt x="2468125" y="2897565"/>
                </a:cubicBezTo>
                <a:cubicBezTo>
                  <a:pt x="2347953" y="2900676"/>
                  <a:pt x="2483169" y="2941985"/>
                  <a:pt x="2308652" y="2926146"/>
                </a:cubicBezTo>
                <a:cubicBezTo>
                  <a:pt x="2305401" y="2936895"/>
                  <a:pt x="2265130" y="2921533"/>
                  <a:pt x="2228153" y="2918475"/>
                </a:cubicBezTo>
                <a:cubicBezTo>
                  <a:pt x="2170686" y="2920724"/>
                  <a:pt x="2206286" y="2945386"/>
                  <a:pt x="2130469" y="2933502"/>
                </a:cubicBezTo>
                <a:lnTo>
                  <a:pt x="2051835" y="2955169"/>
                </a:lnTo>
                <a:cubicBezTo>
                  <a:pt x="2052153" y="2950872"/>
                  <a:pt x="1934201" y="3004193"/>
                  <a:pt x="1910793" y="3004946"/>
                </a:cubicBezTo>
                <a:lnTo>
                  <a:pt x="1758332" y="3027886"/>
                </a:lnTo>
                <a:cubicBezTo>
                  <a:pt x="1709235" y="3044665"/>
                  <a:pt x="1700383" y="3043257"/>
                  <a:pt x="1649704" y="3051307"/>
                </a:cubicBezTo>
                <a:cubicBezTo>
                  <a:pt x="1599024" y="3059359"/>
                  <a:pt x="1520412" y="3098900"/>
                  <a:pt x="1454257" y="3076192"/>
                </a:cubicBezTo>
                <a:cubicBezTo>
                  <a:pt x="1407884" y="3090545"/>
                  <a:pt x="1414359" y="3062092"/>
                  <a:pt x="1323176" y="3081187"/>
                </a:cubicBezTo>
                <a:cubicBezTo>
                  <a:pt x="1269270" y="3084300"/>
                  <a:pt x="1246499" y="3082073"/>
                  <a:pt x="1231798" y="3083652"/>
                </a:cubicBezTo>
                <a:lnTo>
                  <a:pt x="1128386" y="3096270"/>
                </a:lnTo>
                <a:lnTo>
                  <a:pt x="1087572" y="3101257"/>
                </a:lnTo>
                <a:lnTo>
                  <a:pt x="1075937" y="3104255"/>
                </a:lnTo>
                <a:lnTo>
                  <a:pt x="992872" y="3105385"/>
                </a:lnTo>
                <a:cubicBezTo>
                  <a:pt x="955021" y="3105296"/>
                  <a:pt x="904630" y="3125038"/>
                  <a:pt x="891882" y="3122691"/>
                </a:cubicBezTo>
                <a:cubicBezTo>
                  <a:pt x="784087" y="3112356"/>
                  <a:pt x="829281" y="3133000"/>
                  <a:pt x="715888" y="3127380"/>
                </a:cubicBezTo>
                <a:cubicBezTo>
                  <a:pt x="637116" y="3116268"/>
                  <a:pt x="537472" y="3131012"/>
                  <a:pt x="399964" y="3152096"/>
                </a:cubicBezTo>
                <a:lnTo>
                  <a:pt x="310170" y="3146040"/>
                </a:lnTo>
                <a:lnTo>
                  <a:pt x="251771" y="3165636"/>
                </a:lnTo>
                <a:cubicBezTo>
                  <a:pt x="208442" y="3181313"/>
                  <a:pt x="136178" y="3149360"/>
                  <a:pt x="104780" y="3166182"/>
                </a:cubicBezTo>
                <a:cubicBezTo>
                  <a:pt x="55782" y="3185117"/>
                  <a:pt x="29223" y="3184417"/>
                  <a:pt x="8274" y="3178809"/>
                </a:cubicBezTo>
                <a:lnTo>
                  <a:pt x="0" y="3175916"/>
                </a:lnTo>
                <a:close/>
              </a:path>
            </a:pathLst>
          </a:cu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38E85CC-F1BD-1596-A3B1-F815BD80F777}"/>
              </a:ext>
            </a:extLst>
          </p:cNvPr>
          <p:cNvSpPr txBox="1"/>
          <p:nvPr/>
        </p:nvSpPr>
        <p:spPr>
          <a:xfrm>
            <a:off x="5749208" y="4109732"/>
            <a:ext cx="5989217" cy="12825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just">
              <a:lnSpc>
                <a:spcPct val="150000"/>
              </a:lnSpc>
              <a:spcAft>
                <a:spcPts val="1500"/>
              </a:spcAft>
              <a:defRPr sz="200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Bahnschrift Light" panose="020B0502040204020203" pitchFamily="34" charset="0"/>
                <a:ea typeface="Arial Unicode MS"/>
                <a:cs typeface="Arial Unicode MS"/>
              </a:defRPr>
            </a:lvl1pPr>
          </a:lstStyle>
          <a:p>
            <a:r>
              <a:rPr lang="pt-BR" sz="1800" dirty="0">
                <a:solidFill>
                  <a:schemeClr val="tx1"/>
                </a:solidFill>
              </a:rPr>
              <a:t>Foi realizado um total de </a:t>
            </a:r>
            <a:r>
              <a:rPr lang="pt-BR" sz="1800" b="1" dirty="0">
                <a:solidFill>
                  <a:schemeClr val="tx1"/>
                </a:solidFill>
              </a:rPr>
              <a:t>99</a:t>
            </a:r>
            <a:r>
              <a:rPr lang="pt-BR" sz="1800" dirty="0">
                <a:solidFill>
                  <a:schemeClr val="tx1"/>
                </a:solidFill>
              </a:rPr>
              <a:t> Cirúrgias. Foram realizados ratreios e exames detalhados para identiicar aqueles que são elegíveis para a cirurgia robótica. </a:t>
            </a:r>
            <a:endParaRPr lang="pt-PT" sz="1800" dirty="0">
              <a:solidFill>
                <a:schemeClr val="tx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016AE01-88EF-ED84-E651-1A3BC363F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98" y="6376511"/>
            <a:ext cx="453875" cy="453875"/>
          </a:xfrm>
          <a:prstGeom prst="rect">
            <a:avLst/>
          </a:prstGeom>
        </p:spPr>
      </p:pic>
      <p:pic>
        <p:nvPicPr>
          <p:cNvPr id="3" name="Imagem 9">
            <a:extLst>
              <a:ext uri="{FF2B5EF4-FFF2-40B4-BE49-F238E27FC236}">
                <a16:creationId xmlns:a16="http://schemas.microsoft.com/office/drawing/2014/main" id="{F619B9CB-77A2-6883-5169-CAF1C4C34D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16" y="6458280"/>
            <a:ext cx="1451985" cy="255232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DC6390AE-AF0D-6083-B06B-3009528CB9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77D755C-30EF-3AC9-92A3-A288B2F6BB02}"/>
              </a:ext>
            </a:extLst>
          </p:cNvPr>
          <p:cNvSpPr txBox="1"/>
          <p:nvPr/>
        </p:nvSpPr>
        <p:spPr>
          <a:xfrm>
            <a:off x="11432414" y="6055079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4045862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vests&#10;&#10;AI-generated content may be incorrect.">
            <a:extLst>
              <a:ext uri="{FF2B5EF4-FFF2-40B4-BE49-F238E27FC236}">
                <a16:creationId xmlns:a16="http://schemas.microsoft.com/office/drawing/2014/main" id="{BA42EFB3-37E5-ABD0-2EB6-90C096C37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45531" r="-2083" b="23451"/>
          <a:stretch/>
        </p:blipFill>
        <p:spPr>
          <a:xfrm>
            <a:off x="0" y="121920"/>
            <a:ext cx="12466040" cy="1694576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8426E03A-4E29-0CA7-47C7-2B706FA6E2C6}"/>
              </a:ext>
            </a:extLst>
          </p:cNvPr>
          <p:cNvSpPr/>
          <p:nvPr/>
        </p:nvSpPr>
        <p:spPr>
          <a:xfrm>
            <a:off x="314941" y="1927879"/>
            <a:ext cx="98686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"/>
              </a:rPr>
              <a:t>Vigilância Epidemiológica Reforçada</a:t>
            </a: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5C66107C-400F-3275-56F5-012A175A663F}"/>
              </a:ext>
            </a:extLst>
          </p:cNvPr>
          <p:cNvSpPr/>
          <p:nvPr/>
        </p:nvSpPr>
        <p:spPr>
          <a:xfrm>
            <a:off x="391119" y="3518246"/>
            <a:ext cx="3719487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C00000"/>
                </a:solidFill>
                <a:latin typeface="Bahnschrift" panose="020B0502040204020203" pitchFamily="34" charset="0"/>
                <a:ea typeface="Alexandria" pitchFamily="34" charset="-122"/>
                <a:cs typeface="Alexandria" pitchFamily="34" charset="-120"/>
              </a:rPr>
              <a:t>Estratégia "Uma Só </a:t>
            </a:r>
            <a:r>
              <a:rPr lang="en-US" sz="2200" b="1" dirty="0" err="1">
                <a:solidFill>
                  <a:srgbClr val="C00000"/>
                </a:solidFill>
                <a:latin typeface="Bahnschrift" panose="020B0502040204020203" pitchFamily="34" charset="0"/>
                <a:ea typeface="Alexandria" pitchFamily="34" charset="-122"/>
                <a:cs typeface="Alexandria" pitchFamily="34" charset="-120"/>
              </a:rPr>
              <a:t>Saúde</a:t>
            </a:r>
            <a:r>
              <a:rPr lang="en-US" sz="2200" b="1" dirty="0">
                <a:solidFill>
                  <a:srgbClr val="C00000"/>
                </a:solidFill>
                <a:latin typeface="Bahnschrift" panose="020B0502040204020203" pitchFamily="34" charset="0"/>
                <a:ea typeface="Alexandria" pitchFamily="34" charset="-122"/>
                <a:cs typeface="Alexandria" pitchFamily="34" charset="-120"/>
              </a:rPr>
              <a:t>"</a:t>
            </a:r>
            <a:endParaRPr lang="en-US" sz="2200" b="1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C30CBF37-9FFB-A635-FC75-CFB310E79117}"/>
              </a:ext>
            </a:extLst>
          </p:cNvPr>
          <p:cNvSpPr/>
          <p:nvPr/>
        </p:nvSpPr>
        <p:spPr>
          <a:xfrm>
            <a:off x="499884" y="3966321"/>
            <a:ext cx="54979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b="1" dirty="0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Vigilância integrada: H</a:t>
            </a:r>
            <a:r>
              <a:rPr lang="en-US" sz="1750" dirty="0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umana, Animal e Ambiental a todos os níveis do Sistema Nacional de Saúde.</a:t>
            </a:r>
          </a:p>
          <a:p>
            <a:pPr>
              <a:lnSpc>
                <a:spcPts val="2850"/>
              </a:lnSpc>
            </a:pPr>
            <a:r>
              <a:rPr lang="pt-PT" altLang="pt-AO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Abertura do </a:t>
            </a:r>
            <a:r>
              <a:rPr lang="pt-AO" altLang="pt-AO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Operações de Emergências em Saúde Pública (COESP), </a:t>
            </a:r>
            <a:r>
              <a:rPr lang="pt-PT" altLang="pt-A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pt-AO" altLang="pt-A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 permitido reforçar a vigilância epidemiológica, melhorar a notificação e investigação de casos e orientar a actuação das equipas locais de resposta rápida de modo a mitigar a propagação d</a:t>
            </a:r>
            <a:r>
              <a:rPr lang="pt-PT" altLang="pt-A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AO" altLang="pt-A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surto</a:t>
            </a:r>
            <a:r>
              <a:rPr lang="pt-PT" altLang="pt-A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AO" altLang="pt-A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AO" altLang="pt-A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50"/>
              </a:lnSpc>
            </a:pPr>
            <a:endParaRPr lang="en-US" sz="1750" dirty="0"/>
          </a:p>
        </p:txBody>
      </p:sp>
      <p:sp>
        <p:nvSpPr>
          <p:cNvPr id="15" name="Text 5">
            <a:extLst>
              <a:ext uri="{FF2B5EF4-FFF2-40B4-BE49-F238E27FC236}">
                <a16:creationId xmlns:a16="http://schemas.microsoft.com/office/drawing/2014/main" id="{3CE16B91-CCDF-62E9-B720-A7B806E36346}"/>
              </a:ext>
            </a:extLst>
          </p:cNvPr>
          <p:cNvSpPr/>
          <p:nvPr/>
        </p:nvSpPr>
        <p:spPr>
          <a:xfrm>
            <a:off x="391120" y="5777695"/>
            <a:ext cx="48581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17" indent="-342917">
              <a:lnSpc>
                <a:spcPts val="2850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16" name="Text 6">
            <a:extLst>
              <a:ext uri="{FF2B5EF4-FFF2-40B4-BE49-F238E27FC236}">
                <a16:creationId xmlns:a16="http://schemas.microsoft.com/office/drawing/2014/main" id="{8D2650DD-6CF7-4C78-5584-054697BC63BB}"/>
              </a:ext>
            </a:extLst>
          </p:cNvPr>
          <p:cNvSpPr/>
          <p:nvPr/>
        </p:nvSpPr>
        <p:spPr>
          <a:xfrm>
            <a:off x="6978547" y="3518246"/>
            <a:ext cx="22056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C00000"/>
                </a:solidFill>
                <a:latin typeface="Bahnschrift" panose="020B0502040204020203" pitchFamily="34" charset="0"/>
              </a:rPr>
              <a:t>Mapa </a:t>
            </a:r>
            <a:r>
              <a:rPr lang="en-US" sz="22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Entomológico</a:t>
            </a:r>
            <a:endParaRPr lang="en-US" sz="2200" b="1" dirty="0">
              <a:solidFill>
                <a:srgbClr val="C00000"/>
              </a:solidFill>
              <a:latin typeface="Bahnschrift" panose="020B0502040204020203" pitchFamily="34" charset="0"/>
            </a:endParaRPr>
          </a:p>
          <a:p>
            <a:pPr>
              <a:lnSpc>
                <a:spcPts val="2750"/>
              </a:lnSpc>
            </a:pPr>
            <a:endParaRPr lang="en-US" sz="2200" b="1" dirty="0">
              <a:solidFill>
                <a:srgbClr val="C00000"/>
              </a:solidFill>
              <a:latin typeface="Bahnschrift" panose="020B0502040204020203" pitchFamily="34" charset="0"/>
            </a:endParaRPr>
          </a:p>
          <a:p>
            <a:pPr>
              <a:lnSpc>
                <a:spcPts val="2850"/>
              </a:lnSpc>
            </a:pPr>
            <a:r>
              <a:rPr lang="en-US" sz="1750" dirty="0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Actualização do </a:t>
            </a:r>
            <a:r>
              <a:rPr lang="en-US" sz="1750" b="1" dirty="0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Mapa </a:t>
            </a:r>
            <a:r>
              <a:rPr lang="en-US" sz="1750" b="1" dirty="0" err="1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Entomológico</a:t>
            </a:r>
            <a:r>
              <a:rPr lang="en-US" sz="1750" b="1" dirty="0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, </a:t>
            </a:r>
          </a:p>
          <a:p>
            <a:pPr>
              <a:lnSpc>
                <a:spcPts val="2850"/>
              </a:lnSpc>
            </a:pPr>
            <a:r>
              <a:rPr lang="en-US" sz="1750" dirty="0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com o </a:t>
            </a:r>
            <a:r>
              <a:rPr lang="en-US" sz="1750" dirty="0" err="1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apoio</a:t>
            </a:r>
            <a:r>
              <a:rPr lang="en-US" sz="1750" dirty="0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da </a:t>
            </a:r>
            <a:r>
              <a:rPr lang="en-US" sz="1750" dirty="0" err="1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Fiocruz</a:t>
            </a:r>
            <a:r>
              <a:rPr lang="en-US" sz="1750" dirty="0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, </a:t>
            </a:r>
            <a:r>
              <a:rPr lang="en-US" sz="1750" dirty="0" err="1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extremamente</a:t>
            </a:r>
            <a:r>
              <a:rPr lang="en-US" sz="1750" dirty="0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850"/>
              </a:lnSpc>
            </a:pPr>
            <a:r>
              <a:rPr lang="en-US" sz="1750" dirty="0" err="1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importante</a:t>
            </a:r>
            <a:r>
              <a:rPr lang="en-US" sz="1750" dirty="0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para o </a:t>
            </a:r>
            <a:r>
              <a:rPr lang="en-US" sz="1750" dirty="0" err="1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controle</a:t>
            </a:r>
            <a:r>
              <a:rPr lang="en-US" sz="1750" dirty="0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de </a:t>
            </a:r>
            <a:r>
              <a:rPr lang="en-US" sz="1750" dirty="0" err="1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doenças</a:t>
            </a:r>
            <a:r>
              <a:rPr lang="en-US" sz="1750" dirty="0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1750" dirty="0" err="1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transmitidas</a:t>
            </a:r>
            <a:r>
              <a:rPr lang="en-US" sz="1750" dirty="0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850"/>
              </a:lnSpc>
            </a:pPr>
            <a:r>
              <a:rPr lang="en-US" sz="1750" dirty="0" err="1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por</a:t>
            </a:r>
            <a:r>
              <a:rPr lang="en-US" sz="1750" dirty="0"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vectores.</a:t>
            </a:r>
          </a:p>
        </p:txBody>
      </p:sp>
      <p:sp>
        <p:nvSpPr>
          <p:cNvPr id="17" name="Text 7">
            <a:extLst>
              <a:ext uri="{FF2B5EF4-FFF2-40B4-BE49-F238E27FC236}">
                <a16:creationId xmlns:a16="http://schemas.microsoft.com/office/drawing/2014/main" id="{10604E7D-7F8A-AA7F-F052-80AF9A68A81D}"/>
              </a:ext>
            </a:extLst>
          </p:cNvPr>
          <p:cNvSpPr/>
          <p:nvPr/>
        </p:nvSpPr>
        <p:spPr>
          <a:xfrm>
            <a:off x="7196852" y="3895316"/>
            <a:ext cx="48581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/>
          </a:p>
        </p:txBody>
      </p:sp>
      <p:sp>
        <p:nvSpPr>
          <p:cNvPr id="18" name="Text 8">
            <a:extLst>
              <a:ext uri="{FF2B5EF4-FFF2-40B4-BE49-F238E27FC236}">
                <a16:creationId xmlns:a16="http://schemas.microsoft.com/office/drawing/2014/main" id="{26707B0B-AEC3-DB86-F472-8E804491523E}"/>
              </a:ext>
            </a:extLst>
          </p:cNvPr>
          <p:cNvSpPr/>
          <p:nvPr/>
        </p:nvSpPr>
        <p:spPr>
          <a:xfrm>
            <a:off x="7196852" y="5055733"/>
            <a:ext cx="4858130" cy="1236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endParaRPr lang="en-US" sz="1750" dirty="0">
              <a:latin typeface="Nobile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D3E8CEB-AC7D-7202-8FC1-C045022C8E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98" y="6376511"/>
            <a:ext cx="453875" cy="453875"/>
          </a:xfrm>
          <a:prstGeom prst="rect">
            <a:avLst/>
          </a:prstGeom>
        </p:spPr>
      </p:pic>
      <p:pic>
        <p:nvPicPr>
          <p:cNvPr id="4" name="Imagem 9">
            <a:extLst>
              <a:ext uri="{FF2B5EF4-FFF2-40B4-BE49-F238E27FC236}">
                <a16:creationId xmlns:a16="http://schemas.microsoft.com/office/drawing/2014/main" id="{EC1C06EA-4C55-FA03-FA9E-5B41E4C199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16" y="6458280"/>
            <a:ext cx="1451985" cy="255232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17EC8A79-347B-C910-C208-E6CB7C5B43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F6BC614-23B1-02E3-0EB7-D19B1CC155B7}"/>
              </a:ext>
            </a:extLst>
          </p:cNvPr>
          <p:cNvSpPr txBox="1"/>
          <p:nvPr/>
        </p:nvSpPr>
        <p:spPr>
          <a:xfrm>
            <a:off x="11376779" y="6107590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728845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79D44-B805-D6AB-294C-B2C9602AA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4">
            <a:extLst>
              <a:ext uri="{FF2B5EF4-FFF2-40B4-BE49-F238E27FC236}">
                <a16:creationId xmlns:a16="http://schemas.microsoft.com/office/drawing/2014/main" id="{C017ABB6-E19F-08EE-5347-15932A66D2A6}"/>
              </a:ext>
            </a:extLst>
          </p:cNvPr>
          <p:cNvSpPr txBox="1"/>
          <p:nvPr/>
        </p:nvSpPr>
        <p:spPr>
          <a:xfrm>
            <a:off x="177922" y="192199"/>
            <a:ext cx="72957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4000" b="1">
                <a:solidFill>
                  <a:srgbClr val="C0000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>
                <a:latin typeface=""/>
              </a:rPr>
              <a:t> </a:t>
            </a:r>
            <a:r>
              <a:rPr lang="en-US" dirty="0" err="1">
                <a:latin typeface=""/>
              </a:rPr>
              <a:t>Telemedicina</a:t>
            </a:r>
            <a:r>
              <a:rPr lang="en-US" dirty="0">
                <a:latin typeface=""/>
              </a:rPr>
              <a:t> e </a:t>
            </a:r>
            <a:r>
              <a:rPr lang="en-US" dirty="0" err="1">
                <a:latin typeface=""/>
              </a:rPr>
              <a:t>Teleducação</a:t>
            </a:r>
            <a:r>
              <a:rPr lang="en-US" dirty="0">
                <a:latin typeface=""/>
              </a:rPr>
              <a:t>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6C95B4D-B854-1045-02D9-987F54BF669C}"/>
              </a:ext>
            </a:extLst>
          </p:cNvPr>
          <p:cNvSpPr txBox="1">
            <a:spLocks/>
          </p:cNvSpPr>
          <p:nvPr/>
        </p:nvSpPr>
        <p:spPr>
          <a:xfrm>
            <a:off x="177922" y="1385477"/>
            <a:ext cx="7295773" cy="35256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17" indent="-342917" algn="just">
              <a:lnSpc>
                <a:spcPct val="150000"/>
              </a:lnSpc>
              <a:buSzPct val="100000"/>
              <a:buFont typeface="+mj-lt"/>
              <a:buAutoNum type="arabicPeriod"/>
              <a:tabLst>
                <a:tab pos="457223" algn="l"/>
              </a:tabLst>
            </a:pPr>
            <a:r>
              <a:rPr lang="en-US" sz="1900" dirty="0" err="1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Expandiram</a:t>
            </a:r>
            <a:r>
              <a:rPr lang="en-US" sz="19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-se </a:t>
            </a:r>
            <a:r>
              <a:rPr lang="en-US" sz="1900" dirty="0" err="1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os</a:t>
            </a:r>
            <a:r>
              <a:rPr lang="en-US" sz="19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serviços</a:t>
            </a:r>
            <a:r>
              <a:rPr lang="en-US" sz="19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900" dirty="0" err="1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Telemedicina</a:t>
            </a:r>
            <a:r>
              <a:rPr lang="en-US" sz="19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n-US" sz="1900" dirty="0" err="1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mais</a:t>
            </a:r>
            <a:r>
              <a:rPr lang="en-US" sz="19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1900" dirty="0" err="1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Províncias</a:t>
            </a:r>
            <a:r>
              <a:rPr lang="en-US" sz="19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1900" b="1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33 </a:t>
            </a:r>
            <a:r>
              <a:rPr lang="en-US" sz="1900" dirty="0" err="1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Unidades</a:t>
            </a:r>
            <a:r>
              <a:rPr lang="en-US" sz="19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Sanitárias</a:t>
            </a:r>
            <a:r>
              <a:rPr lang="en-US" sz="19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. O Hospital </a:t>
            </a:r>
            <a:r>
              <a:rPr lang="en-US" sz="1900" dirty="0" err="1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Pediátrico</a:t>
            </a:r>
            <a:r>
              <a:rPr lang="en-US" sz="19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David Bernadino e </a:t>
            </a:r>
            <a:r>
              <a:rPr lang="en-US" sz="1900" dirty="0" err="1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os</a:t>
            </a:r>
            <a:r>
              <a:rPr lang="en-US" sz="19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hospitais</a:t>
            </a:r>
            <a:r>
              <a:rPr lang="en-US" sz="19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centrais</a:t>
            </a:r>
            <a:r>
              <a:rPr lang="en-US" sz="19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são</a:t>
            </a:r>
            <a:r>
              <a:rPr lang="en-US" sz="19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hospitais</a:t>
            </a:r>
            <a:r>
              <a:rPr lang="en-US" sz="19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900" dirty="0" err="1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assistência</a:t>
            </a:r>
            <a:r>
              <a:rPr lang="en-US" sz="19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técnica</a:t>
            </a:r>
            <a:r>
              <a:rPr lang="en-US" sz="19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às</a:t>
            </a:r>
            <a:r>
              <a:rPr lang="en-US" sz="19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unidades</a:t>
            </a:r>
            <a:r>
              <a:rPr lang="en-US" sz="19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de Saúde </a:t>
            </a:r>
            <a:r>
              <a:rPr lang="en-US" sz="1900" dirty="0" err="1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provinciais</a:t>
            </a:r>
            <a:r>
              <a:rPr lang="en-US" sz="19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1900" dirty="0" err="1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municipais</a:t>
            </a:r>
            <a:r>
              <a:rPr lang="en-US" sz="19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17" indent="-342917" algn="just">
              <a:lnSpc>
                <a:spcPct val="150000"/>
              </a:lnSpc>
              <a:buSzPct val="100000"/>
              <a:buFont typeface="+mj-lt"/>
              <a:buAutoNum type="arabicPeriod"/>
              <a:tabLst>
                <a:tab pos="457223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Estamos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também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aproveitar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potencial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transformação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digital para a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formação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conínua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expecialização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profissionais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aconselhamento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especializado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a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partilha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conhecimento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decisões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clínicas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entre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profissionais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Saúde.</a:t>
            </a:r>
            <a:endParaRPr lang="en-US" sz="1900" dirty="0"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17" indent="-342917" algn="just">
              <a:lnSpc>
                <a:spcPct val="150000"/>
              </a:lnSpc>
              <a:buSzPct val="100000"/>
              <a:buFont typeface="+mj-lt"/>
              <a:buAutoNum type="arabicPeriod"/>
              <a:tabLst>
                <a:tab pos="457223" algn="l"/>
              </a:tabLst>
            </a:pPr>
            <a:r>
              <a:rPr lang="en-US" sz="1900" dirty="0">
                <a:solidFill>
                  <a:srgbClr val="222222"/>
                </a:solidFill>
                <a:latin typeface=""/>
              </a:rPr>
              <a:t>A </a:t>
            </a:r>
            <a:r>
              <a:rPr lang="en-US" sz="1900" dirty="0" err="1">
                <a:solidFill>
                  <a:srgbClr val="222222"/>
                </a:solidFill>
                <a:latin typeface=""/>
              </a:rPr>
              <a:t>sustentabilidade</a:t>
            </a:r>
            <a:r>
              <a:rPr lang="en-US" sz="1900" dirty="0">
                <a:solidFill>
                  <a:srgbClr val="222222"/>
                </a:solidFill>
                <a:latin typeface=""/>
              </a:rPr>
              <a:t> da </a:t>
            </a:r>
            <a:r>
              <a:rPr lang="en-US" sz="1900" dirty="0" err="1">
                <a:solidFill>
                  <a:srgbClr val="222222"/>
                </a:solidFill>
                <a:latin typeface=""/>
              </a:rPr>
              <a:t>Telesaúde</a:t>
            </a:r>
            <a:r>
              <a:rPr lang="en-US" sz="1900" dirty="0">
                <a:solidFill>
                  <a:srgbClr val="222222"/>
                </a:solidFill>
                <a:latin typeface=""/>
              </a:rPr>
              <a:t> </a:t>
            </a:r>
            <a:r>
              <a:rPr lang="en-US" sz="1900" dirty="0" err="1">
                <a:solidFill>
                  <a:srgbClr val="222222"/>
                </a:solidFill>
                <a:latin typeface=""/>
              </a:rPr>
              <a:t>melhorou</a:t>
            </a:r>
            <a:r>
              <a:rPr lang="en-US" sz="1900" dirty="0">
                <a:solidFill>
                  <a:srgbClr val="222222"/>
                </a:solidFill>
                <a:latin typeface=""/>
              </a:rPr>
              <a:t> com o </a:t>
            </a:r>
            <a:r>
              <a:rPr lang="en-US" sz="1900" dirty="0" err="1">
                <a:solidFill>
                  <a:srgbClr val="222222"/>
                </a:solidFill>
                <a:latin typeface=""/>
              </a:rPr>
              <a:t>apoio</a:t>
            </a:r>
            <a:r>
              <a:rPr lang="en-US" sz="1900" dirty="0">
                <a:solidFill>
                  <a:srgbClr val="222222"/>
                </a:solidFill>
                <a:latin typeface=""/>
              </a:rPr>
              <a:t> </a:t>
            </a:r>
            <a:r>
              <a:rPr lang="en-US" sz="1900" dirty="0" err="1">
                <a:solidFill>
                  <a:srgbClr val="222222"/>
                </a:solidFill>
                <a:latin typeface=""/>
              </a:rPr>
              <a:t>tecnólogico</a:t>
            </a:r>
            <a:r>
              <a:rPr lang="en-US" sz="1900" dirty="0">
                <a:solidFill>
                  <a:srgbClr val="222222"/>
                </a:solidFill>
                <a:latin typeface=""/>
              </a:rPr>
              <a:t> do </a:t>
            </a:r>
            <a:r>
              <a:rPr lang="en-US" sz="1900" dirty="0" err="1">
                <a:solidFill>
                  <a:srgbClr val="222222"/>
                </a:solidFill>
                <a:latin typeface=""/>
              </a:rPr>
              <a:t>satélite</a:t>
            </a:r>
            <a:r>
              <a:rPr lang="en-US" sz="1900" dirty="0">
                <a:solidFill>
                  <a:srgbClr val="222222"/>
                </a:solidFill>
                <a:latin typeface=""/>
              </a:rPr>
              <a:t> ANGOSAT-2.</a:t>
            </a:r>
            <a:endParaRPr lang="en-AO" sz="1900" dirty="0"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Imagem 10">
            <a:extLst>
              <a:ext uri="{FF2B5EF4-FFF2-40B4-BE49-F238E27FC236}">
                <a16:creationId xmlns:a16="http://schemas.microsoft.com/office/drawing/2014/main" id="{C3583794-E898-C0F9-7590-398781AA32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3" b="443"/>
          <a:stretch/>
        </p:blipFill>
        <p:spPr>
          <a:xfrm flipH="1">
            <a:off x="7616479" y="0"/>
            <a:ext cx="4547855" cy="3676851"/>
          </a:xfrm>
          <a:custGeom>
            <a:avLst/>
            <a:gdLst/>
            <a:ahLst/>
            <a:cxnLst/>
            <a:rect l="l" t="t" r="r" b="b"/>
            <a:pathLst>
              <a:path w="4585648" h="6857998">
                <a:moveTo>
                  <a:pt x="0" y="0"/>
                </a:moveTo>
                <a:lnTo>
                  <a:pt x="3944047" y="0"/>
                </a:lnTo>
                <a:lnTo>
                  <a:pt x="3944688" y="10340"/>
                </a:lnTo>
                <a:cubicBezTo>
                  <a:pt x="3965528" y="36732"/>
                  <a:pt x="3945672" y="53579"/>
                  <a:pt x="3950304" y="81398"/>
                </a:cubicBezTo>
                <a:cubicBezTo>
                  <a:pt x="3979668" y="102733"/>
                  <a:pt x="3935739" y="103225"/>
                  <a:pt x="3930579" y="118301"/>
                </a:cubicBezTo>
                <a:lnTo>
                  <a:pt x="3930846" y="122373"/>
                </a:lnTo>
                <a:lnTo>
                  <a:pt x="3937038" y="132397"/>
                </a:lnTo>
                <a:lnTo>
                  <a:pt x="3940265" y="135982"/>
                </a:lnTo>
                <a:cubicBezTo>
                  <a:pt x="3942154" y="138523"/>
                  <a:pt x="3942977" y="140298"/>
                  <a:pt x="3943073" y="141620"/>
                </a:cubicBezTo>
                <a:cubicBezTo>
                  <a:pt x="3942998" y="141685"/>
                  <a:pt x="3942926" y="141751"/>
                  <a:pt x="3942854" y="141816"/>
                </a:cubicBezTo>
                <a:lnTo>
                  <a:pt x="3946045" y="146983"/>
                </a:lnTo>
                <a:cubicBezTo>
                  <a:pt x="3952085" y="155570"/>
                  <a:pt x="3958585" y="163800"/>
                  <a:pt x="3965281" y="171535"/>
                </a:cubicBezTo>
                <a:cubicBezTo>
                  <a:pt x="3952744" y="181711"/>
                  <a:pt x="3987015" y="208379"/>
                  <a:pt x="3955100" y="211093"/>
                </a:cubicBezTo>
                <a:cubicBezTo>
                  <a:pt x="3963231" y="221704"/>
                  <a:pt x="3979172" y="225918"/>
                  <a:pt x="3957453" y="226143"/>
                </a:cubicBezTo>
                <a:cubicBezTo>
                  <a:pt x="3959561" y="229747"/>
                  <a:pt x="3959011" y="232340"/>
                  <a:pt x="3957179" y="234484"/>
                </a:cubicBezTo>
                <a:lnTo>
                  <a:pt x="3956175" y="235199"/>
                </a:lnTo>
                <a:lnTo>
                  <a:pt x="3974755" y="258709"/>
                </a:lnTo>
                <a:cubicBezTo>
                  <a:pt x="3974810" y="259903"/>
                  <a:pt x="3974864" y="261097"/>
                  <a:pt x="3974919" y="262291"/>
                </a:cubicBezTo>
                <a:lnTo>
                  <a:pt x="3989981" y="277023"/>
                </a:lnTo>
                <a:lnTo>
                  <a:pt x="3996191" y="284947"/>
                </a:lnTo>
                <a:lnTo>
                  <a:pt x="4001190" y="286536"/>
                </a:lnTo>
                <a:cubicBezTo>
                  <a:pt x="4004786" y="288616"/>
                  <a:pt x="4007623" y="292056"/>
                  <a:pt x="4008705" y="298565"/>
                </a:cubicBezTo>
                <a:cubicBezTo>
                  <a:pt x="4008585" y="299108"/>
                  <a:pt x="4008465" y="299650"/>
                  <a:pt x="4008344" y="300194"/>
                </a:cubicBezTo>
                <a:lnTo>
                  <a:pt x="4019098" y="309203"/>
                </a:lnTo>
                <a:cubicBezTo>
                  <a:pt x="4023353" y="311943"/>
                  <a:pt x="4028131" y="314172"/>
                  <a:pt x="4033618" y="315650"/>
                </a:cubicBezTo>
                <a:cubicBezTo>
                  <a:pt x="4027964" y="354775"/>
                  <a:pt x="4065415" y="383133"/>
                  <a:pt x="4080284" y="421400"/>
                </a:cubicBezTo>
                <a:cubicBezTo>
                  <a:pt x="4052614" y="444764"/>
                  <a:pt x="4129047" y="500739"/>
                  <a:pt x="4168461" y="503092"/>
                </a:cubicBezTo>
                <a:cubicBezTo>
                  <a:pt x="4128023" y="511488"/>
                  <a:pt x="4257167" y="577423"/>
                  <a:pt x="4192557" y="560735"/>
                </a:cubicBezTo>
                <a:cubicBezTo>
                  <a:pt x="4202585" y="572893"/>
                  <a:pt x="4193454" y="589341"/>
                  <a:pt x="4176910" y="584674"/>
                </a:cubicBezTo>
                <a:cubicBezTo>
                  <a:pt x="4224177" y="618252"/>
                  <a:pt x="4225772" y="681450"/>
                  <a:pt x="4260533" y="723119"/>
                </a:cubicBezTo>
                <a:cubicBezTo>
                  <a:pt x="4242328" y="753272"/>
                  <a:pt x="4263820" y="734604"/>
                  <a:pt x="4270711" y="760720"/>
                </a:cubicBezTo>
                <a:cubicBezTo>
                  <a:pt x="4295191" y="748303"/>
                  <a:pt x="4270314" y="794183"/>
                  <a:pt x="4302509" y="789247"/>
                </a:cubicBezTo>
                <a:cubicBezTo>
                  <a:pt x="4302741" y="794159"/>
                  <a:pt x="4301954" y="799070"/>
                  <a:pt x="4300921" y="804034"/>
                </a:cubicBezTo>
                <a:cubicBezTo>
                  <a:pt x="4300749" y="804900"/>
                  <a:pt x="4300572" y="805767"/>
                  <a:pt x="4300400" y="806635"/>
                </a:cubicBezTo>
                <a:lnTo>
                  <a:pt x="4303753" y="815950"/>
                </a:lnTo>
                <a:lnTo>
                  <a:pt x="4297888" y="819940"/>
                </a:lnTo>
                <a:cubicBezTo>
                  <a:pt x="4297944" y="824938"/>
                  <a:pt x="4297999" y="829937"/>
                  <a:pt x="4298055" y="834935"/>
                </a:cubicBezTo>
                <a:cubicBezTo>
                  <a:pt x="4299172" y="840340"/>
                  <a:pt x="4301603" y="845911"/>
                  <a:pt x="4306135" y="851700"/>
                </a:cubicBezTo>
                <a:cubicBezTo>
                  <a:pt x="4332817" y="868320"/>
                  <a:pt x="4317557" y="909641"/>
                  <a:pt x="4352091" y="929754"/>
                </a:cubicBezTo>
                <a:cubicBezTo>
                  <a:pt x="4362479" y="937980"/>
                  <a:pt x="4380484" y="968513"/>
                  <a:pt x="4375270" y="977376"/>
                </a:cubicBezTo>
                <a:cubicBezTo>
                  <a:pt x="4377250" y="984377"/>
                  <a:pt x="4384849" y="990651"/>
                  <a:pt x="4377297" y="996912"/>
                </a:cubicBezTo>
                <a:cubicBezTo>
                  <a:pt x="4369005" y="1005760"/>
                  <a:pt x="4399874" y="1021625"/>
                  <a:pt x="4384684" y="1023223"/>
                </a:cubicBezTo>
                <a:cubicBezTo>
                  <a:pt x="4406172" y="1034643"/>
                  <a:pt x="4390237" y="1055523"/>
                  <a:pt x="4392472" y="1070780"/>
                </a:cubicBezTo>
                <a:cubicBezTo>
                  <a:pt x="4411832" y="1078905"/>
                  <a:pt x="4397439" y="1102903"/>
                  <a:pt x="4412067" y="1132722"/>
                </a:cubicBezTo>
                <a:cubicBezTo>
                  <a:pt x="4434025" y="1141419"/>
                  <a:pt x="4421728" y="1152870"/>
                  <a:pt x="4455281" y="1171648"/>
                </a:cubicBezTo>
                <a:cubicBezTo>
                  <a:pt x="4453907" y="1173110"/>
                  <a:pt x="4452815" y="1174775"/>
                  <a:pt x="4452047" y="1176593"/>
                </a:cubicBezTo>
                <a:cubicBezTo>
                  <a:pt x="4447572" y="1187166"/>
                  <a:pt x="4454607" y="1200545"/>
                  <a:pt x="4467755" y="1206479"/>
                </a:cubicBezTo>
                <a:lnTo>
                  <a:pt x="4498518" y="1230184"/>
                </a:lnTo>
                <a:lnTo>
                  <a:pt x="4503988" y="1239714"/>
                </a:lnTo>
                <a:cubicBezTo>
                  <a:pt x="4506730" y="1246063"/>
                  <a:pt x="4507415" y="1251722"/>
                  <a:pt x="4506821" y="1256926"/>
                </a:cubicBezTo>
                <a:lnTo>
                  <a:pt x="4502210" y="1270678"/>
                </a:lnTo>
                <a:lnTo>
                  <a:pt x="4494994" y="1272955"/>
                </a:lnTo>
                <a:lnTo>
                  <a:pt x="4495424" y="1282254"/>
                </a:lnTo>
                <a:lnTo>
                  <a:pt x="4494064" y="1284511"/>
                </a:lnTo>
                <a:cubicBezTo>
                  <a:pt x="4491436" y="1288808"/>
                  <a:pt x="4489075" y="1293117"/>
                  <a:pt x="4487745" y="1297660"/>
                </a:cubicBezTo>
                <a:cubicBezTo>
                  <a:pt x="4521914" y="1300656"/>
                  <a:pt x="4482088" y="1336801"/>
                  <a:pt x="4510831" y="1331158"/>
                </a:cubicBezTo>
                <a:cubicBezTo>
                  <a:pt x="4509485" y="1356644"/>
                  <a:pt x="4537196" y="1344587"/>
                  <a:pt x="4509149" y="1367911"/>
                </a:cubicBezTo>
                <a:cubicBezTo>
                  <a:pt x="4525575" y="1402569"/>
                  <a:pt x="4519252" y="1443943"/>
                  <a:pt x="4530734" y="1480066"/>
                </a:cubicBezTo>
                <a:lnTo>
                  <a:pt x="4531332" y="1481140"/>
                </a:lnTo>
                <a:lnTo>
                  <a:pt x="4523757" y="1500827"/>
                </a:lnTo>
                <a:lnTo>
                  <a:pt x="4517749" y="1528834"/>
                </a:lnTo>
                <a:lnTo>
                  <a:pt x="4510978" y="1526104"/>
                </a:lnTo>
                <a:cubicBezTo>
                  <a:pt x="4505305" y="1525236"/>
                  <a:pt x="4507721" y="1530251"/>
                  <a:pt x="4513177" y="1537822"/>
                </a:cubicBezTo>
                <a:lnTo>
                  <a:pt x="4515243" y="1540521"/>
                </a:lnTo>
                <a:lnTo>
                  <a:pt x="4514146" y="1545627"/>
                </a:lnTo>
                <a:cubicBezTo>
                  <a:pt x="4512031" y="1559801"/>
                  <a:pt x="4511188" y="1572109"/>
                  <a:pt x="4512185" y="1579228"/>
                </a:cubicBezTo>
                <a:cubicBezTo>
                  <a:pt x="4545845" y="1639398"/>
                  <a:pt x="4550705" y="1726741"/>
                  <a:pt x="4554335" y="1818364"/>
                </a:cubicBezTo>
                <a:cubicBezTo>
                  <a:pt x="4560401" y="1899079"/>
                  <a:pt x="4548295" y="2018831"/>
                  <a:pt x="4548582" y="2063518"/>
                </a:cubicBezTo>
                <a:lnTo>
                  <a:pt x="4556056" y="2086487"/>
                </a:lnTo>
                <a:lnTo>
                  <a:pt x="4554275" y="2089340"/>
                </a:lnTo>
                <a:cubicBezTo>
                  <a:pt x="4550593" y="2102174"/>
                  <a:pt x="4551716" y="2110234"/>
                  <a:pt x="4554956" y="2116163"/>
                </a:cubicBezTo>
                <a:lnTo>
                  <a:pt x="4560492" y="2121961"/>
                </a:lnTo>
                <a:lnTo>
                  <a:pt x="4571444" y="2176482"/>
                </a:lnTo>
                <a:lnTo>
                  <a:pt x="4575448" y="2237907"/>
                </a:lnTo>
                <a:lnTo>
                  <a:pt x="4573513" y="2238688"/>
                </a:lnTo>
                <a:cubicBezTo>
                  <a:pt x="4569330" y="2241686"/>
                  <a:pt x="4566526" y="2246244"/>
                  <a:pt x="4566533" y="2254203"/>
                </a:cubicBezTo>
                <a:cubicBezTo>
                  <a:pt x="4536852" y="2242405"/>
                  <a:pt x="4555170" y="2259280"/>
                  <a:pt x="4557814" y="2283790"/>
                </a:cubicBezTo>
                <a:cubicBezTo>
                  <a:pt x="4512304" y="2270934"/>
                  <a:pt x="4537738" y="2340304"/>
                  <a:pt x="4512647" y="2352361"/>
                </a:cubicBezTo>
                <a:cubicBezTo>
                  <a:pt x="4515616" y="2370657"/>
                  <a:pt x="4517925" y="2389769"/>
                  <a:pt x="4519328" y="2409295"/>
                </a:cubicBezTo>
                <a:lnTo>
                  <a:pt x="4519571" y="2420793"/>
                </a:lnTo>
                <a:lnTo>
                  <a:pt x="4519120" y="2421041"/>
                </a:lnTo>
                <a:cubicBezTo>
                  <a:pt x="4518201" y="2423576"/>
                  <a:pt x="4517918" y="2427373"/>
                  <a:pt x="4518471" y="2433205"/>
                </a:cubicBezTo>
                <a:lnTo>
                  <a:pt x="4461595" y="2530080"/>
                </a:lnTo>
                <a:cubicBezTo>
                  <a:pt x="4445853" y="2584934"/>
                  <a:pt x="4405533" y="2605402"/>
                  <a:pt x="4412936" y="2666699"/>
                </a:cubicBezTo>
                <a:cubicBezTo>
                  <a:pt x="4398065" y="2717991"/>
                  <a:pt x="4372927" y="2756371"/>
                  <a:pt x="4370093" y="2804588"/>
                </a:cubicBezTo>
                <a:cubicBezTo>
                  <a:pt x="4347398" y="2879436"/>
                  <a:pt x="4272392" y="2939011"/>
                  <a:pt x="4262477" y="3058637"/>
                </a:cubicBezTo>
                <a:cubicBezTo>
                  <a:pt x="4283714" y="3099999"/>
                  <a:pt x="4256160" y="3144249"/>
                  <a:pt x="4253454" y="3179447"/>
                </a:cubicBezTo>
                <a:cubicBezTo>
                  <a:pt x="4259242" y="3200557"/>
                  <a:pt x="4257117" y="3211737"/>
                  <a:pt x="4239228" y="3217364"/>
                </a:cubicBezTo>
                <a:cubicBezTo>
                  <a:pt x="4268875" y="3316502"/>
                  <a:pt x="4225924" y="3257304"/>
                  <a:pt x="4222932" y="3330364"/>
                </a:cubicBezTo>
                <a:cubicBezTo>
                  <a:pt x="4224428" y="3395928"/>
                  <a:pt x="4215196" y="3463236"/>
                  <a:pt x="4248669" y="3547193"/>
                </a:cubicBezTo>
                <a:cubicBezTo>
                  <a:pt x="4260183" y="3566053"/>
                  <a:pt x="4256781" y="3592027"/>
                  <a:pt x="4241070" y="3605210"/>
                </a:cubicBezTo>
                <a:cubicBezTo>
                  <a:pt x="4238364" y="3607478"/>
                  <a:pt x="4235392" y="3609274"/>
                  <a:pt x="4232239" y="3610540"/>
                </a:cubicBezTo>
                <a:cubicBezTo>
                  <a:pt x="4258208" y="3664330"/>
                  <a:pt x="4231517" y="3673159"/>
                  <a:pt x="4251881" y="3702764"/>
                </a:cubicBezTo>
                <a:cubicBezTo>
                  <a:pt x="4242939" y="3759891"/>
                  <a:pt x="4201773" y="3786712"/>
                  <a:pt x="4219293" y="3813528"/>
                </a:cubicBezTo>
                <a:cubicBezTo>
                  <a:pt x="4207910" y="3838914"/>
                  <a:pt x="4167663" y="3859754"/>
                  <a:pt x="4184863" y="3893255"/>
                </a:cubicBezTo>
                <a:cubicBezTo>
                  <a:pt x="4163644" y="3884625"/>
                  <a:pt x="4188862" y="3931915"/>
                  <a:pt x="4169808" y="3939619"/>
                </a:cubicBezTo>
                <a:cubicBezTo>
                  <a:pt x="4154129" y="3943837"/>
                  <a:pt x="4158129" y="3959170"/>
                  <a:pt x="4154137" y="3971517"/>
                </a:cubicBezTo>
                <a:cubicBezTo>
                  <a:pt x="4139069" y="3981495"/>
                  <a:pt x="4133844" y="4042203"/>
                  <a:pt x="4139625" y="4062614"/>
                </a:cubicBezTo>
                <a:cubicBezTo>
                  <a:pt x="4165622" y="4119195"/>
                  <a:pt x="4107101" y="4172348"/>
                  <a:pt x="4126180" y="4217749"/>
                </a:cubicBezTo>
                <a:cubicBezTo>
                  <a:pt x="4128014" y="4267056"/>
                  <a:pt x="4089563" y="4286360"/>
                  <a:pt x="4072389" y="4317623"/>
                </a:cubicBezTo>
                <a:cubicBezTo>
                  <a:pt x="4062182" y="4356545"/>
                  <a:pt x="4071264" y="4384138"/>
                  <a:pt x="4064937" y="4451279"/>
                </a:cubicBezTo>
                <a:cubicBezTo>
                  <a:pt x="4050628" y="4512697"/>
                  <a:pt x="4048851" y="4652154"/>
                  <a:pt x="4034424" y="4720470"/>
                </a:cubicBezTo>
                <a:cubicBezTo>
                  <a:pt x="3973937" y="4868361"/>
                  <a:pt x="4025760" y="4964348"/>
                  <a:pt x="4016334" y="5052878"/>
                </a:cubicBezTo>
                <a:cubicBezTo>
                  <a:pt x="3999794" y="5123327"/>
                  <a:pt x="4021855" y="5194887"/>
                  <a:pt x="3977865" y="5251650"/>
                </a:cubicBezTo>
                <a:cubicBezTo>
                  <a:pt x="3973961" y="5317292"/>
                  <a:pt x="3987477" y="5410025"/>
                  <a:pt x="3997669" y="5413392"/>
                </a:cubicBezTo>
                <a:cubicBezTo>
                  <a:pt x="3969262" y="5397845"/>
                  <a:pt x="3981248" y="5449403"/>
                  <a:pt x="3981869" y="5471875"/>
                </a:cubicBezTo>
                <a:cubicBezTo>
                  <a:pt x="3957580" y="5534944"/>
                  <a:pt x="3976666" y="5598829"/>
                  <a:pt x="3901990" y="5708604"/>
                </a:cubicBezTo>
                <a:cubicBezTo>
                  <a:pt x="3897618" y="5810136"/>
                  <a:pt x="3870199" y="5788842"/>
                  <a:pt x="3860571" y="5821275"/>
                </a:cubicBezTo>
                <a:cubicBezTo>
                  <a:pt x="3868171" y="5831278"/>
                  <a:pt x="3866949" y="5900968"/>
                  <a:pt x="3849074" y="5900679"/>
                </a:cubicBezTo>
                <a:cubicBezTo>
                  <a:pt x="3871964" y="5925143"/>
                  <a:pt x="3834226" y="5972433"/>
                  <a:pt x="3841809" y="5992005"/>
                </a:cubicBezTo>
                <a:cubicBezTo>
                  <a:pt x="3848533" y="6035132"/>
                  <a:pt x="3834497" y="6078819"/>
                  <a:pt x="3832901" y="6122412"/>
                </a:cubicBezTo>
                <a:cubicBezTo>
                  <a:pt x="3799640" y="6263751"/>
                  <a:pt x="3784898" y="6198720"/>
                  <a:pt x="3804166" y="6389843"/>
                </a:cubicBezTo>
                <a:cubicBezTo>
                  <a:pt x="3799226" y="6482285"/>
                  <a:pt x="3740829" y="6538361"/>
                  <a:pt x="3736537" y="6595214"/>
                </a:cubicBezTo>
                <a:cubicBezTo>
                  <a:pt x="3692112" y="6745846"/>
                  <a:pt x="3660956" y="6804405"/>
                  <a:pt x="3649707" y="6848925"/>
                </a:cubicBezTo>
                <a:lnTo>
                  <a:pt x="3649314" y="6857996"/>
                </a:lnTo>
                <a:lnTo>
                  <a:pt x="4585648" y="6857996"/>
                </a:lnTo>
                <a:lnTo>
                  <a:pt x="4585648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C44AA36-D923-E1EF-15E6-D70AA34D2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98" y="6376511"/>
            <a:ext cx="453875" cy="453875"/>
          </a:xfrm>
          <a:prstGeom prst="rect">
            <a:avLst/>
          </a:prstGeom>
        </p:spPr>
      </p:pic>
      <p:pic>
        <p:nvPicPr>
          <p:cNvPr id="4" name="Imagem 9">
            <a:extLst>
              <a:ext uri="{FF2B5EF4-FFF2-40B4-BE49-F238E27FC236}">
                <a16:creationId xmlns:a16="http://schemas.microsoft.com/office/drawing/2014/main" id="{AA4F056C-F050-79FE-3F89-CDC707B4AF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16" y="6458280"/>
            <a:ext cx="1451985" cy="255232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3B76DE69-F0D3-D822-C4BE-039DFE5806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9BB2128-334D-BCFB-32B6-95096106E6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4150" y="3700356"/>
            <a:ext cx="3597850" cy="295994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1FDF00AE-ADA2-5E10-D7F2-F064B54197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5731" y="3676851"/>
            <a:ext cx="3766269" cy="315353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FC13395-E89A-6683-917D-BF3196A2E088}"/>
              </a:ext>
            </a:extLst>
          </p:cNvPr>
          <p:cNvSpPr txBox="1"/>
          <p:nvPr/>
        </p:nvSpPr>
        <p:spPr>
          <a:xfrm>
            <a:off x="11400438" y="6311900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686874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0B672-7726-5C19-C188-32276DD07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1844320-A18B-9918-7B56-8334A658C7A1}"/>
              </a:ext>
            </a:extLst>
          </p:cNvPr>
          <p:cNvSpPr/>
          <p:nvPr/>
        </p:nvSpPr>
        <p:spPr>
          <a:xfrm>
            <a:off x="4658592" y="5634519"/>
            <a:ext cx="7539271" cy="10125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1787" algn="ctr">
              <a:tabLst>
                <a:tab pos="11205136" algn="l"/>
              </a:tabLst>
            </a:pPr>
            <a:endParaRPr lang="en-US" sz="2000" dirty="0"/>
          </a:p>
        </p:txBody>
      </p:sp>
      <p:sp>
        <p:nvSpPr>
          <p:cNvPr id="28" name="Marcador de Posição de Conteúdo 2">
            <a:extLst>
              <a:ext uri="{FF2B5EF4-FFF2-40B4-BE49-F238E27FC236}">
                <a16:creationId xmlns:a16="http://schemas.microsoft.com/office/drawing/2014/main" id="{10BC42FE-CD36-30C7-E325-2072B65B922B}"/>
              </a:ext>
            </a:extLst>
          </p:cNvPr>
          <p:cNvSpPr txBox="1">
            <a:spLocks/>
          </p:cNvSpPr>
          <p:nvPr/>
        </p:nvSpPr>
        <p:spPr>
          <a:xfrm>
            <a:off x="366770" y="794387"/>
            <a:ext cx="8395490" cy="5615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17" indent="-342917" algn="just" defTabSz="914446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pt-PT" sz="20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DA71FE-436A-01D6-7798-977996C46CAA}"/>
              </a:ext>
            </a:extLst>
          </p:cNvPr>
          <p:cNvSpPr txBox="1"/>
          <p:nvPr/>
        </p:nvSpPr>
        <p:spPr>
          <a:xfrm>
            <a:off x="366770" y="209612"/>
            <a:ext cx="9066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C00000"/>
                </a:solidFill>
                <a:latin typeface="Cambria" panose="02040503050406030204" pitchFamily="18" charset="0"/>
              </a:defRPr>
            </a:lvl1pPr>
          </a:lstStyle>
          <a:p>
            <a:r>
              <a:rPr lang="pt-PT" sz="3200" dirty="0">
                <a:latin typeface=""/>
              </a:rPr>
              <a:t>Sistema de Informação</a:t>
            </a:r>
            <a:endParaRPr lang="en-US" sz="3200" dirty="0">
              <a:latin typeface=""/>
            </a:endParaRPr>
          </a:p>
        </p:txBody>
      </p:sp>
      <p:grpSp>
        <p:nvGrpSpPr>
          <p:cNvPr id="2" name="Agrupar 8">
            <a:extLst>
              <a:ext uri="{FF2B5EF4-FFF2-40B4-BE49-F238E27FC236}">
                <a16:creationId xmlns:a16="http://schemas.microsoft.com/office/drawing/2014/main" id="{442E2F05-8877-46D8-6D7B-92427E1D9BD0}"/>
              </a:ext>
            </a:extLst>
          </p:cNvPr>
          <p:cNvGrpSpPr/>
          <p:nvPr/>
        </p:nvGrpSpPr>
        <p:grpSpPr>
          <a:xfrm>
            <a:off x="366771" y="1269168"/>
            <a:ext cx="4052455" cy="5140510"/>
            <a:chOff x="7680824" y="961983"/>
            <a:chExt cx="3927273" cy="4934034"/>
          </a:xfrm>
        </p:grpSpPr>
        <p:pic>
          <p:nvPicPr>
            <p:cNvPr id="3" name="Picture 15" descr="Icon&#10;&#10;Description automatically generated">
              <a:extLst>
                <a:ext uri="{FF2B5EF4-FFF2-40B4-BE49-F238E27FC236}">
                  <a16:creationId xmlns:a16="http://schemas.microsoft.com/office/drawing/2014/main" id="{E41A54DE-BBCE-8753-BC2D-72A1B3244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0824" y="1529520"/>
              <a:ext cx="3927273" cy="3927273"/>
            </a:xfrm>
            <a:prstGeom prst="rect">
              <a:avLst/>
            </a:prstGeom>
          </p:spPr>
        </p:pic>
        <p:pic>
          <p:nvPicPr>
            <p:cNvPr id="6" name="Imagem 11">
              <a:extLst>
                <a:ext uri="{FF2B5EF4-FFF2-40B4-BE49-F238E27FC236}">
                  <a16:creationId xmlns:a16="http://schemas.microsoft.com/office/drawing/2014/main" id="{FBF2C01C-053F-DA17-A018-17D0A2B2C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1142" y="961983"/>
              <a:ext cx="2922574" cy="4934034"/>
            </a:xfrm>
            <a:prstGeom prst="rect">
              <a:avLst/>
            </a:prstGeom>
          </p:spPr>
        </p:pic>
        <p:pic>
          <p:nvPicPr>
            <p:cNvPr id="7" name="Imagem 12" descr="Uma imagem com texto&#10;&#10;Descrição gerada automaticamente">
              <a:extLst>
                <a:ext uri="{FF2B5EF4-FFF2-40B4-BE49-F238E27FC236}">
                  <a16:creationId xmlns:a16="http://schemas.microsoft.com/office/drawing/2014/main" id="{2665048B-C210-B2ED-32F2-E648CAD95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615" r="95595">
                          <a14:foregroundMark x1="90308" y1="73645" x2="91630" y2="84485"/>
                          <a14:foregroundMark x1="92070" y1="77365" x2="92070" y2="86716"/>
                          <a14:foregroundMark x1="92511" y1="74601" x2="92070" y2="83847"/>
                          <a14:foregroundMark x1="92511" y1="78321" x2="92511" y2="78321"/>
                          <a14:foregroundMark x1="93686" y1="79277" x2="93686" y2="79277"/>
                          <a14:foregroundMark x1="93245" y1="78959" x2="92952" y2="83316"/>
                          <a14:foregroundMark x1="93245" y1="79596" x2="93245" y2="79596"/>
                          <a14:foregroundMark x1="93245" y1="78640" x2="93686" y2="81722"/>
                          <a14:foregroundMark x1="90308" y1="88204" x2="90308" y2="88204"/>
                          <a14:foregroundMark x1="91189" y1="88842" x2="90308" y2="91286"/>
                          <a14:foregroundMark x1="92511" y1="88204" x2="90749" y2="90436"/>
                          <a14:foregroundMark x1="93979" y1="78321" x2="93979" y2="78321"/>
                          <a14:foregroundMark x1="94714" y1="78427" x2="94714" y2="78427"/>
                          <a14:foregroundMark x1="94420" y1="78427" x2="94420" y2="78427"/>
                          <a14:foregroundMark x1="94126" y1="78321" x2="94126" y2="79171"/>
                          <a14:foregroundMark x1="94714" y1="78108" x2="94714" y2="79171"/>
                          <a14:foregroundMark x1="94567" y1="78427" x2="94420" y2="78959"/>
                          <a14:foregroundMark x1="92658" y1="86291" x2="93245" y2="89267"/>
                          <a14:foregroundMark x1="92511" y1="79171" x2="95301" y2="77790"/>
                          <a14:foregroundMark x1="1762" y1="25824" x2="1762" y2="258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1943" y="1951190"/>
              <a:ext cx="2140972" cy="2955620"/>
            </a:xfrm>
            <a:prstGeom prst="rect">
              <a:avLst/>
            </a:prstGeom>
            <a:effectLst>
              <a:outerShdw blurRad="273808" dist="289888" dir="5400000" sx="94000" sy="94000" rotWithShape="0">
                <a:prstClr val="black">
                  <a:alpha val="15000"/>
                </a:prstClr>
              </a:outerShdw>
            </a:effec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E57254F-DAEE-FB39-9E7F-FAD4CB4FBD05}"/>
              </a:ext>
            </a:extLst>
          </p:cNvPr>
          <p:cNvSpPr txBox="1"/>
          <p:nvPr/>
        </p:nvSpPr>
        <p:spPr>
          <a:xfrm>
            <a:off x="4564516" y="1785607"/>
            <a:ext cx="7405255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700" dirty="0">
                <a:latin typeface="Bahnschrift Light" panose="020B0502040204020203" pitchFamily="34" charset="0"/>
              </a:rPr>
              <a:t>Os resultados obtidos incluem avanços significativos na transformação digital do sector da Saúde, com destaque para o fortalecimento da gestão do Sistema de Informação Sanitária (SIS). </a:t>
            </a:r>
            <a:r>
              <a:rPr lang="pt-BR" sz="1700" b="1" dirty="0">
                <a:latin typeface="Bahnschrift Light" panose="020B0502040204020203" pitchFamily="34" charset="0"/>
              </a:rPr>
              <a:t>A adopção da plataforma DHIS2 tem permitido um controlo mais eficaz dos indicadores de saúde, com ênfase nos cuidados primários e na vigilância sanitária.</a:t>
            </a:r>
          </a:p>
          <a:p>
            <a:endParaRPr lang="pt-BR" sz="1700" dirty="0">
              <a:latin typeface="Bahnschrift Light" panose="020B0502040204020203" pitchFamily="34" charset="0"/>
            </a:endParaRPr>
          </a:p>
          <a:p>
            <a:r>
              <a:rPr lang="pt-BR" sz="1700" dirty="0">
                <a:latin typeface="Bahnschrift Light" panose="020B0502040204020203" pitchFamily="34" charset="0"/>
              </a:rPr>
              <a:t>A implementação da plataforma </a:t>
            </a:r>
            <a:r>
              <a:rPr lang="pt-BR" sz="1700" b="1" dirty="0">
                <a:latin typeface="Bahnschrift Light" panose="020B0502040204020203" pitchFamily="34" charset="0"/>
              </a:rPr>
              <a:t>REDIV </a:t>
            </a:r>
            <a:r>
              <a:rPr lang="pt-BR" sz="1700" dirty="0">
                <a:latin typeface="Bahnschrift Light" panose="020B0502040204020203" pitchFamily="34" charset="0"/>
              </a:rPr>
              <a:t>tem contribuído para o registo nominal e em tempo real dos utentes, facilitando a organização e execução das campanhas de vacinação.</a:t>
            </a:r>
          </a:p>
          <a:p>
            <a:endParaRPr lang="pt-BR" sz="1700" dirty="0">
              <a:latin typeface="Bahnschrift Light" panose="020B0502040204020203" pitchFamily="34" charset="0"/>
            </a:endParaRPr>
          </a:p>
          <a:p>
            <a:r>
              <a:rPr lang="pt-BR" sz="1700" dirty="0">
                <a:latin typeface="Bahnschrift Light" panose="020B0502040204020203" pitchFamily="34" charset="0"/>
              </a:rPr>
              <a:t>Adicionalmente, a utilização do sistema IOTA tem melhorado a gestão logística de vacinas e de produtos médicos essenciais nos programas de saúde pública.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43F2FE-22E9-F16B-7ADE-EAA5C3E41717}"/>
              </a:ext>
            </a:extLst>
          </p:cNvPr>
          <p:cNvSpPr txBox="1"/>
          <p:nvPr/>
        </p:nvSpPr>
        <p:spPr>
          <a:xfrm>
            <a:off x="4830852" y="5679128"/>
            <a:ext cx="71389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Estamos a trabalhar para o desenvolvimento do Cartão de Saúde, a inscrição das pessoas nas unidades locais de saúde para o seguimento ao longo da vida.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113A28D1-5C2C-DA2A-97BE-1018E1B7F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4C128DB-9E1B-A5CE-A9E6-36176037292C}"/>
              </a:ext>
            </a:extLst>
          </p:cNvPr>
          <p:cNvSpPr txBox="1"/>
          <p:nvPr/>
        </p:nvSpPr>
        <p:spPr>
          <a:xfrm>
            <a:off x="11400438" y="6311900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831867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8184E81-FCB9-0EF5-673A-76EAF097A122}"/>
              </a:ext>
            </a:extLst>
          </p:cNvPr>
          <p:cNvSpPr txBox="1"/>
          <p:nvPr/>
        </p:nvSpPr>
        <p:spPr>
          <a:xfrm>
            <a:off x="375351" y="1015691"/>
            <a:ext cx="11435434" cy="5273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Priorização</a:t>
            </a:r>
            <a:r>
              <a:rPr lang="en-US" sz="17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política</a:t>
            </a:r>
            <a:r>
              <a:rPr lang="en-US" sz="17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 </a:t>
            </a:r>
            <a:r>
              <a:rPr lang="en-US" sz="1700" b="1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saúde</a:t>
            </a:r>
            <a:r>
              <a:rPr lang="en-US" sz="17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 </a:t>
            </a:r>
            <a:r>
              <a:rPr lang="en-US" sz="1700" b="1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Orçamento</a:t>
            </a:r>
            <a:r>
              <a:rPr lang="en-US" sz="17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Público</a:t>
            </a:r>
            <a:r>
              <a:rPr lang="en-US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aumentando</a:t>
            </a:r>
            <a:r>
              <a:rPr lang="en-US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progressivamente</a:t>
            </a:r>
            <a:r>
              <a:rPr lang="en-US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 </a:t>
            </a:r>
            <a:r>
              <a:rPr lang="en-US" sz="17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financiamento</a:t>
            </a:r>
            <a:r>
              <a:rPr lang="en-US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doméstico</a:t>
            </a:r>
            <a:r>
              <a:rPr lang="en-US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</a:t>
            </a:r>
            <a:r>
              <a:rPr lang="en-US" sz="17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alinhando</a:t>
            </a:r>
            <a:r>
              <a:rPr lang="en-US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</a:t>
            </a:r>
            <a:r>
              <a:rPr lang="en-US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fundos</a:t>
            </a:r>
            <a:r>
              <a:rPr lang="en-US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externos</a:t>
            </a:r>
            <a:r>
              <a:rPr lang="en-US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com </a:t>
            </a:r>
            <a:r>
              <a:rPr lang="en-US" sz="17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</a:t>
            </a:r>
            <a:r>
              <a:rPr lang="en-US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planos</a:t>
            </a:r>
            <a:r>
              <a:rPr lang="en-US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nacionais</a:t>
            </a:r>
            <a:r>
              <a:rPr lang="en-US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com </a:t>
            </a:r>
            <a:r>
              <a:rPr lang="en-US" sz="17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prioridade</a:t>
            </a:r>
            <a:r>
              <a:rPr lang="en-US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</a:t>
            </a:r>
            <a:r>
              <a:rPr lang="en-US" sz="17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</a:t>
            </a:r>
            <a:r>
              <a:rPr lang="en-US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Cuidados</a:t>
            </a:r>
            <a:r>
              <a:rPr lang="en-US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Saúde </a:t>
            </a:r>
            <a:r>
              <a:rPr lang="en-US" sz="1700" dirty="0" err="1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Primários</a:t>
            </a:r>
            <a:r>
              <a:rPr lang="en-US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04815" indent="-304815" algn="just">
              <a:lnSpc>
                <a:spcPct val="150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pt-PT" sz="17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diversificação das fontes de financiamento</a:t>
            </a:r>
            <a:r>
              <a:rPr lang="pt-PT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incluindo reformas fiscais progressivas, mecanismos de financiamento inovadores, por meio de impostos sobre produtos nocivos à saúde, como o tabaco, as bebidas açucaradas e o álcool. </a:t>
            </a:r>
          </a:p>
          <a:p>
            <a:pPr marL="304815" indent="-304815" algn="just">
              <a:lnSpc>
                <a:spcPct val="150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pt-PT" sz="17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desenvolvimento do seguro nacional de saúde</a:t>
            </a:r>
            <a:r>
              <a:rPr lang="pt-PT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o desenvolvimento das </a:t>
            </a:r>
            <a:r>
              <a:rPr lang="pt-PT" sz="17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parcerias público-privadas </a:t>
            </a:r>
            <a:r>
              <a:rPr lang="pt-PT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produção local de medicamentos, vacinas e produtos médicos essenciais, o que permite criar fluxos financeiros mais previsíveis e a redução da dependência externa.</a:t>
            </a:r>
          </a:p>
          <a:p>
            <a:pPr marL="304815" indent="-304815" algn="just">
              <a:lnSpc>
                <a:spcPct val="150000"/>
              </a:lnSpc>
              <a:spcAft>
                <a:spcPts val="533"/>
              </a:spcAft>
              <a:buFont typeface="Arial" panose="020B0604020202020204" pitchFamily="34" charset="0"/>
              <a:buChar char="•"/>
            </a:pPr>
            <a:r>
              <a:rPr lang="pt-PT" sz="17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boa governança, eficiência e equidade</a:t>
            </a:r>
            <a:r>
              <a:rPr lang="pt-PT" sz="17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Neste quadro inserem-se as compras agrupadas, articuladas com a produção local e continental, bem como a subvenção e gratuitidade de medicamentos, meios de diagnóstico e cuidados essenciais às pessoas com doenças não transmissíveis, pessoas portadoras de deficiência e pessoas com albinismos, garantindo acesso contínuo e efectivo.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FAB3DF1-DC53-D825-0E82-95357C5C7F6B}"/>
              </a:ext>
            </a:extLst>
          </p:cNvPr>
          <p:cNvSpPr/>
          <p:nvPr/>
        </p:nvSpPr>
        <p:spPr>
          <a:xfrm>
            <a:off x="310146" y="325255"/>
            <a:ext cx="8364621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b="1" dirty="0">
                <a:solidFill>
                  <a:srgbClr val="C00000"/>
                </a:solidFill>
                <a:latin typeface=""/>
              </a:rPr>
              <a:t>FINANCIAMENTO PARA O SECTOR DA SAÚDE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7B27B20-913E-B81B-9C8F-75486EBB68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98" y="6376511"/>
            <a:ext cx="453875" cy="453875"/>
          </a:xfrm>
          <a:prstGeom prst="rect">
            <a:avLst/>
          </a:prstGeom>
        </p:spPr>
      </p:pic>
      <p:pic>
        <p:nvPicPr>
          <p:cNvPr id="4" name="Imagem 9">
            <a:extLst>
              <a:ext uri="{FF2B5EF4-FFF2-40B4-BE49-F238E27FC236}">
                <a16:creationId xmlns:a16="http://schemas.microsoft.com/office/drawing/2014/main" id="{75643339-45C2-9D1B-8DA2-DCB7CDF2C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16" y="6458280"/>
            <a:ext cx="1451985" cy="255232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9231F71C-9DBC-FC4C-30D7-F31B6713F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DBC22B4-5785-BFFE-DEA1-C924B00B78D7}"/>
              </a:ext>
            </a:extLst>
          </p:cNvPr>
          <p:cNvSpPr txBox="1"/>
          <p:nvPr/>
        </p:nvSpPr>
        <p:spPr>
          <a:xfrm>
            <a:off x="11376779" y="6031016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702273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FF195-99D5-C1D9-8CA3-A96E66BAC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0A59BA0B-9422-EB11-A29B-C235643F2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r="78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" name="Rectangle 15">
            <a:extLst>
              <a:ext uri="{FF2B5EF4-FFF2-40B4-BE49-F238E27FC236}">
                <a16:creationId xmlns:a16="http://schemas.microsoft.com/office/drawing/2014/main" id="{CE8D2CDD-52C7-4457-33F8-0653FD09B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634A535-0A43-5B03-8578-7FDFF1FFFF5A}"/>
              </a:ext>
            </a:extLst>
          </p:cNvPr>
          <p:cNvSpPr txBox="1"/>
          <p:nvPr/>
        </p:nvSpPr>
        <p:spPr>
          <a:xfrm>
            <a:off x="192755" y="2046914"/>
            <a:ext cx="5486150" cy="23321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C00000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PERSPECTIVAS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22A44C4-60D6-192F-B6DB-A377BF40E4EF}"/>
              </a:ext>
            </a:extLst>
          </p:cNvPr>
          <p:cNvSpPr/>
          <p:nvPr/>
        </p:nvSpPr>
        <p:spPr>
          <a:xfrm>
            <a:off x="717906" y="4578168"/>
            <a:ext cx="3951214" cy="777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EC8E1ADB-8AC3-DFE2-A9A8-0FF751DB91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66D7A98-F8D2-9658-0942-A99023A590D4}"/>
              </a:ext>
            </a:extLst>
          </p:cNvPr>
          <p:cNvSpPr txBox="1"/>
          <p:nvPr/>
        </p:nvSpPr>
        <p:spPr>
          <a:xfrm>
            <a:off x="11400438" y="6311900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4054165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79D44-B805-D6AB-294C-B2C9602AA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E2A8F9FA-22E6-BF8B-7752-1A609D3D1E48}"/>
              </a:ext>
            </a:extLst>
          </p:cNvPr>
          <p:cNvSpPr txBox="1"/>
          <p:nvPr/>
        </p:nvSpPr>
        <p:spPr>
          <a:xfrm>
            <a:off x="221326" y="305782"/>
            <a:ext cx="10009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4000" b="1">
                <a:solidFill>
                  <a:srgbClr val="C00000"/>
                </a:solidFill>
                <a:latin typeface="Cambria" panose="02040503050406030204" pitchFamily="18" charset="0"/>
              </a:defRPr>
            </a:lvl1pPr>
          </a:lstStyle>
          <a:p>
            <a:r>
              <a:rPr lang="pt-PT" sz="3200" dirty="0">
                <a:latin typeface=""/>
              </a:rPr>
              <a:t>PERSPECTIVAS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083534-0C26-440B-A67A-BB2F92DB5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32" y="818472"/>
            <a:ext cx="11569735" cy="569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90510" indent="-190510" algn="just">
              <a:lnSpc>
                <a:spcPct val="150000"/>
              </a:lnSpc>
              <a:spcBef>
                <a:spcPts val="333"/>
              </a:spcBef>
              <a:spcAft>
                <a:spcPts val="800"/>
              </a:spcAft>
              <a:buFont typeface="+mj-lt"/>
              <a:buAutoNum type="arabicPeriod"/>
            </a:pPr>
            <a:r>
              <a:rPr lang="pt-BR" sz="1600" b="1" dirty="0">
                <a:latin typeface=""/>
              </a:rPr>
              <a:t>Continuar o Programa de formação especializada, </a:t>
            </a:r>
            <a:r>
              <a:rPr lang="pt-BR" sz="1600" dirty="0">
                <a:latin typeface=""/>
              </a:rPr>
              <a:t>previsto no Plano de Desenvolvimento de Recursos Humanos 2023-2028, visando a formação de 38 mil profissionais,</a:t>
            </a:r>
            <a:r>
              <a:rPr lang="pt-PT" sz="1600" dirty="0">
                <a:latin typeface=""/>
              </a:rPr>
              <a:t> através da cooperação técnica bilateral, com destaque para a República Federativa do Brasil.</a:t>
            </a:r>
            <a:endParaRPr lang="pt-BR" sz="1600" dirty="0">
              <a:latin typeface=""/>
            </a:endParaRPr>
          </a:p>
          <a:p>
            <a:pPr marL="190510" indent="-190510" algn="just">
              <a:lnSpc>
                <a:spcPct val="150000"/>
              </a:lnSpc>
              <a:spcBef>
                <a:spcPts val="333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altLang="en-US" sz="1600" b="1" dirty="0" err="1">
                <a:latin typeface=""/>
              </a:rPr>
              <a:t>Criar</a:t>
            </a:r>
            <a:r>
              <a:rPr lang="en-US" altLang="en-US" sz="1600" b="1" dirty="0">
                <a:latin typeface=""/>
              </a:rPr>
              <a:t> </a:t>
            </a:r>
            <a:r>
              <a:rPr lang="en-US" altLang="en-US" sz="1600" b="1" dirty="0" err="1">
                <a:latin typeface=""/>
              </a:rPr>
              <a:t>Equipas</a:t>
            </a:r>
            <a:r>
              <a:rPr lang="en-US" altLang="en-US" sz="1600" b="1" dirty="0">
                <a:latin typeface=""/>
              </a:rPr>
              <a:t> de Saúde de Familia (ESF), a</a:t>
            </a:r>
            <a:r>
              <a:rPr lang="en-US" altLang="en-US" sz="1600" dirty="0">
                <a:latin typeface=""/>
              </a:rPr>
              <a:t> </a:t>
            </a:r>
            <a:r>
              <a:rPr lang="en-US" altLang="en-US" sz="1600" dirty="0" err="1">
                <a:latin typeface=""/>
              </a:rPr>
              <a:t>parceria</a:t>
            </a:r>
            <a:r>
              <a:rPr lang="en-US" altLang="en-US" sz="1600" dirty="0">
                <a:latin typeface=""/>
              </a:rPr>
              <a:t> com o </a:t>
            </a:r>
            <a:r>
              <a:rPr lang="en-US" altLang="en-US" sz="1600" dirty="0" err="1">
                <a:latin typeface=""/>
              </a:rPr>
              <a:t>Brasil</a:t>
            </a:r>
            <a:r>
              <a:rPr lang="en-US" altLang="en-US" sz="1600" dirty="0">
                <a:latin typeface=""/>
              </a:rPr>
              <a:t> é </a:t>
            </a:r>
            <a:r>
              <a:rPr lang="en-US" altLang="en-US" sz="1600" dirty="0" err="1">
                <a:latin typeface=""/>
              </a:rPr>
              <a:t>essencial</a:t>
            </a:r>
            <a:r>
              <a:rPr lang="en-US" altLang="en-US" sz="1600" dirty="0">
                <a:latin typeface=""/>
              </a:rPr>
              <a:t> para </a:t>
            </a:r>
            <a:r>
              <a:rPr lang="en-US" altLang="en-US" sz="1600" dirty="0" err="1">
                <a:latin typeface=""/>
              </a:rPr>
              <a:t>este</a:t>
            </a:r>
            <a:r>
              <a:rPr lang="en-US" altLang="en-US" sz="1600" dirty="0">
                <a:latin typeface=""/>
              </a:rPr>
              <a:t> objectivo.</a:t>
            </a:r>
          </a:p>
          <a:p>
            <a:pPr marL="190510" indent="-190510" algn="just">
              <a:lnSpc>
                <a:spcPct val="150000"/>
              </a:lnSpc>
              <a:spcBef>
                <a:spcPts val="333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altLang="en-US" sz="1600" b="1" dirty="0" err="1">
                <a:latin typeface=""/>
              </a:rPr>
              <a:t>Recrutar</a:t>
            </a:r>
            <a:r>
              <a:rPr lang="en-US" altLang="en-US" sz="1600" b="1" dirty="0">
                <a:latin typeface=""/>
              </a:rPr>
              <a:t> </a:t>
            </a:r>
            <a:r>
              <a:rPr lang="en-US" altLang="en-US" sz="1600" dirty="0" err="1">
                <a:latin typeface=""/>
              </a:rPr>
              <a:t>por</a:t>
            </a:r>
            <a:r>
              <a:rPr lang="en-US" altLang="en-US" sz="1600" dirty="0">
                <a:latin typeface=""/>
              </a:rPr>
              <a:t> </a:t>
            </a:r>
            <a:r>
              <a:rPr lang="en-US" altLang="en-US" sz="1600" dirty="0" err="1">
                <a:latin typeface=""/>
              </a:rPr>
              <a:t>concursos</a:t>
            </a:r>
            <a:r>
              <a:rPr lang="en-US" altLang="en-US" sz="1600" dirty="0">
                <a:latin typeface=""/>
              </a:rPr>
              <a:t> </a:t>
            </a:r>
            <a:r>
              <a:rPr lang="en-US" altLang="en-US" sz="1600" dirty="0" err="1">
                <a:latin typeface=""/>
              </a:rPr>
              <a:t>públicos</a:t>
            </a:r>
            <a:r>
              <a:rPr lang="en-US" altLang="en-US" sz="1600" dirty="0">
                <a:latin typeface=""/>
              </a:rPr>
              <a:t> ( 6.000 </a:t>
            </a:r>
            <a:r>
              <a:rPr lang="en-US" altLang="en-US" sz="1600" dirty="0" err="1">
                <a:latin typeface=""/>
              </a:rPr>
              <a:t>vagas</a:t>
            </a:r>
            <a:r>
              <a:rPr lang="en-US" altLang="en-US" sz="1600" dirty="0">
                <a:latin typeface=""/>
              </a:rPr>
              <a:t>) </a:t>
            </a:r>
            <a:r>
              <a:rPr lang="en-US" altLang="en-US" sz="1600" dirty="0" err="1">
                <a:latin typeface=""/>
              </a:rPr>
              <a:t>em</a:t>
            </a:r>
            <a:r>
              <a:rPr lang="en-US" altLang="en-US" sz="1600" dirty="0">
                <a:latin typeface=""/>
              </a:rPr>
              <a:t> 2026.</a:t>
            </a:r>
          </a:p>
          <a:p>
            <a:pPr marL="190510" indent="-190510" algn="just">
              <a:lnSpc>
                <a:spcPct val="150000"/>
              </a:lnSpc>
              <a:spcBef>
                <a:spcPts val="333"/>
              </a:spcBef>
              <a:spcAft>
                <a:spcPts val="800"/>
              </a:spcAft>
              <a:buFont typeface="+mj-lt"/>
              <a:buAutoNum type="arabicPeriod"/>
            </a:pPr>
            <a:r>
              <a:rPr lang="pt-PT" sz="1600" b="1" dirty="0">
                <a:latin typeface=""/>
              </a:rPr>
              <a:t>Reforçar a formação contínua e permanente dos trabalhadores </a:t>
            </a:r>
            <a:r>
              <a:rPr lang="pt-PT" sz="1600" dirty="0">
                <a:latin typeface=""/>
              </a:rPr>
              <a:t>do sector e garantir a sua especialização; </a:t>
            </a:r>
            <a:endParaRPr lang="pt-BR" sz="1600" dirty="0">
              <a:latin typeface=""/>
            </a:endParaRPr>
          </a:p>
          <a:p>
            <a:pPr marL="190510" indent="-190510" algn="just">
              <a:lnSpc>
                <a:spcPct val="150000"/>
              </a:lnSpc>
              <a:spcBef>
                <a:spcPts val="333"/>
              </a:spcBef>
              <a:spcAft>
                <a:spcPts val="800"/>
              </a:spcAft>
              <a:buFont typeface="+mj-lt"/>
              <a:buAutoNum type="arabicPeriod"/>
            </a:pPr>
            <a:r>
              <a:rPr lang="pt-PT" sz="1600" b="1" dirty="0">
                <a:latin typeface=""/>
              </a:rPr>
              <a:t>Garantir recursos humanos qualificados e diferenciados </a:t>
            </a:r>
            <a:r>
              <a:rPr lang="pt-PT" sz="1600" dirty="0">
                <a:latin typeface=""/>
              </a:rPr>
              <a:t>a todos os níveis de assistência de saúde; </a:t>
            </a:r>
          </a:p>
          <a:p>
            <a:pPr marL="190510" indent="-190510" algn="just">
              <a:lnSpc>
                <a:spcPct val="150000"/>
              </a:lnSpc>
              <a:spcBef>
                <a:spcPts val="333"/>
              </a:spcBef>
              <a:spcAft>
                <a:spcPts val="800"/>
              </a:spcAft>
              <a:buFont typeface="+mj-lt"/>
              <a:buAutoNum type="arabicPeriod"/>
            </a:pPr>
            <a:r>
              <a:rPr lang="pt-PT" altLang="en-US" sz="1600" b="1" dirty="0">
                <a:latin typeface=""/>
              </a:rPr>
              <a:t> </a:t>
            </a:r>
            <a:r>
              <a:rPr lang="en-US" altLang="en-US" sz="1600" b="1" dirty="0" err="1">
                <a:latin typeface=""/>
              </a:rPr>
              <a:t>Expandir</a:t>
            </a:r>
            <a:r>
              <a:rPr lang="en-US" altLang="en-US" sz="1600" b="1" dirty="0">
                <a:latin typeface=""/>
              </a:rPr>
              <a:t> e </a:t>
            </a:r>
            <a:r>
              <a:rPr lang="en-US" altLang="en-US" sz="1600" b="1" dirty="0" err="1">
                <a:latin typeface=""/>
              </a:rPr>
              <a:t>Operacionalizar</a:t>
            </a:r>
            <a:r>
              <a:rPr lang="en-US" altLang="en-US" sz="1600" dirty="0">
                <a:latin typeface=""/>
              </a:rPr>
              <a:t> </a:t>
            </a:r>
            <a:r>
              <a:rPr lang="en-US" altLang="en-US" sz="1600" dirty="0" err="1">
                <a:latin typeface=""/>
              </a:rPr>
              <a:t>novas</a:t>
            </a:r>
            <a:r>
              <a:rPr lang="en-US" altLang="en-US" sz="1600" dirty="0">
                <a:latin typeface=""/>
              </a:rPr>
              <a:t> </a:t>
            </a:r>
            <a:r>
              <a:rPr lang="en-US" altLang="en-US" sz="1600" dirty="0" err="1">
                <a:latin typeface=""/>
              </a:rPr>
              <a:t>Unidades</a:t>
            </a:r>
            <a:r>
              <a:rPr lang="en-US" altLang="en-US" sz="1600" dirty="0">
                <a:latin typeface=""/>
              </a:rPr>
              <a:t> de Saúde, </a:t>
            </a:r>
            <a:r>
              <a:rPr lang="en-US" altLang="en-US" sz="1600" dirty="0" err="1">
                <a:latin typeface=""/>
              </a:rPr>
              <a:t>incluindo</a:t>
            </a:r>
            <a:r>
              <a:rPr lang="en-US" altLang="en-US" sz="1600" dirty="0">
                <a:latin typeface=""/>
              </a:rPr>
              <a:t> </a:t>
            </a:r>
            <a:r>
              <a:rPr lang="en-US" altLang="en-US" sz="1600" dirty="0" err="1">
                <a:latin typeface=""/>
              </a:rPr>
              <a:t>hospitais</a:t>
            </a:r>
            <a:r>
              <a:rPr lang="en-US" altLang="en-US" sz="1600" dirty="0">
                <a:latin typeface=""/>
              </a:rPr>
              <a:t> </a:t>
            </a:r>
            <a:r>
              <a:rPr lang="en-US" altLang="en-US" sz="1600" dirty="0" err="1">
                <a:latin typeface=""/>
              </a:rPr>
              <a:t>gerais</a:t>
            </a:r>
            <a:r>
              <a:rPr lang="en-US" altLang="en-US" sz="1600" dirty="0">
                <a:latin typeface=""/>
              </a:rPr>
              <a:t>, </a:t>
            </a:r>
            <a:r>
              <a:rPr lang="en-US" altLang="en-US" sz="1600" dirty="0" err="1">
                <a:latin typeface=""/>
              </a:rPr>
              <a:t>pediátricos</a:t>
            </a:r>
            <a:r>
              <a:rPr lang="en-US" altLang="en-US" sz="1600" dirty="0">
                <a:latin typeface=""/>
              </a:rPr>
              <a:t>. </a:t>
            </a:r>
            <a:r>
              <a:rPr lang="en-US" altLang="en-US" sz="1600" dirty="0" err="1">
                <a:latin typeface=""/>
              </a:rPr>
              <a:t>materno-infantis</a:t>
            </a:r>
            <a:r>
              <a:rPr lang="en-US" altLang="en-US" sz="1600" dirty="0">
                <a:latin typeface=""/>
              </a:rPr>
              <a:t>, </a:t>
            </a:r>
            <a:r>
              <a:rPr lang="en-US" altLang="en-US" sz="1600" dirty="0" err="1">
                <a:latin typeface=""/>
              </a:rPr>
              <a:t>serviços</a:t>
            </a:r>
            <a:r>
              <a:rPr lang="en-US" altLang="en-US" sz="1600" dirty="0">
                <a:latin typeface=""/>
              </a:rPr>
              <a:t> </a:t>
            </a:r>
            <a:r>
              <a:rPr lang="en-US" altLang="en-US" sz="1600" dirty="0" err="1">
                <a:latin typeface=""/>
              </a:rPr>
              <a:t>especializados</a:t>
            </a:r>
            <a:r>
              <a:rPr lang="en-US" altLang="en-US" sz="1600" dirty="0">
                <a:latin typeface=""/>
              </a:rPr>
              <a:t> e </a:t>
            </a:r>
            <a:r>
              <a:rPr lang="en-US" altLang="en-US" sz="1600" dirty="0" err="1">
                <a:latin typeface=""/>
              </a:rPr>
              <a:t>oncologia</a:t>
            </a:r>
            <a:r>
              <a:rPr lang="en-US" altLang="en-US" sz="1600" dirty="0">
                <a:latin typeface=""/>
              </a:rPr>
              <a:t> para </a:t>
            </a:r>
            <a:r>
              <a:rPr lang="en-US" altLang="en-US" sz="1600" dirty="0" err="1">
                <a:latin typeface=""/>
              </a:rPr>
              <a:t>resposta</a:t>
            </a:r>
            <a:r>
              <a:rPr lang="en-US" altLang="en-US" sz="1600" dirty="0">
                <a:latin typeface=""/>
              </a:rPr>
              <a:t> à </a:t>
            </a:r>
            <a:r>
              <a:rPr lang="en-US" altLang="en-US" sz="1600" dirty="0" err="1">
                <a:latin typeface=""/>
              </a:rPr>
              <a:t>demanda</a:t>
            </a:r>
            <a:r>
              <a:rPr lang="en-US" altLang="en-US" sz="1600" dirty="0">
                <a:latin typeface=""/>
              </a:rPr>
              <a:t> e </a:t>
            </a:r>
            <a:r>
              <a:rPr lang="en-US" altLang="en-US" sz="1600" dirty="0" err="1">
                <a:latin typeface=""/>
              </a:rPr>
              <a:t>assegurar</a:t>
            </a:r>
            <a:r>
              <a:rPr lang="en-US" altLang="en-US" sz="1600" dirty="0">
                <a:latin typeface=""/>
              </a:rPr>
              <a:t> a </a:t>
            </a:r>
            <a:r>
              <a:rPr lang="en-US" altLang="en-US" sz="1600" dirty="0" err="1">
                <a:latin typeface=""/>
              </a:rPr>
              <a:t>continuidade</a:t>
            </a:r>
            <a:r>
              <a:rPr lang="en-US" altLang="en-US" sz="1600" dirty="0">
                <a:latin typeface=""/>
              </a:rPr>
              <a:t> dos </a:t>
            </a:r>
            <a:r>
              <a:rPr lang="en-US" altLang="en-US" sz="1600" dirty="0" err="1">
                <a:latin typeface=""/>
              </a:rPr>
              <a:t>cuidados</a:t>
            </a:r>
            <a:r>
              <a:rPr lang="en-US" altLang="en-US" sz="1600" dirty="0">
                <a:latin typeface=""/>
              </a:rPr>
              <a:t> </a:t>
            </a:r>
            <a:r>
              <a:rPr lang="en-US" altLang="en-US" sz="1600" dirty="0" err="1">
                <a:latin typeface=""/>
              </a:rPr>
              <a:t>sem</a:t>
            </a:r>
            <a:r>
              <a:rPr lang="en-US" altLang="en-US" sz="1600" dirty="0">
                <a:latin typeface=""/>
              </a:rPr>
              <a:t> </a:t>
            </a:r>
            <a:r>
              <a:rPr lang="en-US" altLang="en-US" sz="1600" dirty="0" err="1">
                <a:latin typeface=""/>
              </a:rPr>
              <a:t>deixar</a:t>
            </a:r>
            <a:r>
              <a:rPr lang="en-US" altLang="en-US" sz="1600" dirty="0">
                <a:latin typeface=""/>
              </a:rPr>
              <a:t> </a:t>
            </a:r>
            <a:r>
              <a:rPr lang="en-US" altLang="en-US" sz="1600" dirty="0" err="1">
                <a:latin typeface=""/>
              </a:rPr>
              <a:t>ninguém</a:t>
            </a:r>
            <a:r>
              <a:rPr lang="en-US" altLang="en-US" sz="1600" dirty="0">
                <a:latin typeface=""/>
              </a:rPr>
              <a:t> para </a:t>
            </a:r>
            <a:r>
              <a:rPr lang="en-US" altLang="en-US" sz="1600" dirty="0" err="1">
                <a:latin typeface=""/>
              </a:rPr>
              <a:t>trás</a:t>
            </a:r>
            <a:r>
              <a:rPr lang="en-US" altLang="en-US" sz="1600" dirty="0">
                <a:latin typeface=""/>
              </a:rPr>
              <a:t>.</a:t>
            </a:r>
          </a:p>
          <a:p>
            <a:pPr marL="342917" indent="-342917" defTabSz="91444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1600" b="1" dirty="0" err="1">
                <a:latin typeface=""/>
              </a:rPr>
              <a:t>Reforçar</a:t>
            </a:r>
            <a:r>
              <a:rPr lang="en-US" altLang="en-US" sz="1600" b="1" dirty="0">
                <a:latin typeface=""/>
              </a:rPr>
              <a:t> o </a:t>
            </a:r>
            <a:r>
              <a:rPr lang="en-US" altLang="en-US" sz="1600" b="1" dirty="0" err="1">
                <a:latin typeface=""/>
              </a:rPr>
              <a:t>Serviço</a:t>
            </a:r>
            <a:r>
              <a:rPr lang="en-US" altLang="en-US" sz="1600" b="1" dirty="0">
                <a:latin typeface=""/>
              </a:rPr>
              <a:t> Nacional de Saúde</a:t>
            </a:r>
            <a:r>
              <a:rPr lang="en-US" altLang="en-US" sz="1600" dirty="0">
                <a:latin typeface=""/>
              </a:rPr>
              <a:t>, com </a:t>
            </a:r>
            <a:r>
              <a:rPr lang="en-US" altLang="en-US" sz="1600" dirty="0" err="1">
                <a:latin typeface=""/>
              </a:rPr>
              <a:t>foco</a:t>
            </a:r>
            <a:r>
              <a:rPr lang="en-US" altLang="en-US" sz="1600" dirty="0">
                <a:latin typeface=""/>
              </a:rPr>
              <a:t> </a:t>
            </a:r>
            <a:r>
              <a:rPr lang="en-US" altLang="en-US" sz="1600" dirty="0" err="1">
                <a:latin typeface=""/>
              </a:rPr>
              <a:t>nos</a:t>
            </a:r>
            <a:r>
              <a:rPr lang="en-US" altLang="en-US" sz="1600" dirty="0">
                <a:latin typeface=""/>
              </a:rPr>
              <a:t> </a:t>
            </a:r>
            <a:r>
              <a:rPr lang="en-US" altLang="en-US" sz="1600" dirty="0" err="1">
                <a:latin typeface=""/>
              </a:rPr>
              <a:t>Cuidados</a:t>
            </a:r>
            <a:r>
              <a:rPr lang="en-US" altLang="en-US" sz="1600" dirty="0">
                <a:latin typeface=""/>
              </a:rPr>
              <a:t> </a:t>
            </a:r>
            <a:r>
              <a:rPr lang="en-US" altLang="en-US" sz="1600" dirty="0" err="1">
                <a:latin typeface=""/>
              </a:rPr>
              <a:t>Primários</a:t>
            </a:r>
            <a:r>
              <a:rPr lang="en-US" altLang="en-US" sz="1600" dirty="0">
                <a:latin typeface=""/>
              </a:rPr>
              <a:t> para </a:t>
            </a:r>
            <a:r>
              <a:rPr lang="en-US" altLang="en-US" sz="1600" dirty="0" err="1">
                <a:latin typeface=""/>
              </a:rPr>
              <a:t>resposta</a:t>
            </a:r>
            <a:r>
              <a:rPr lang="en-US" altLang="en-US" sz="1600" dirty="0">
                <a:latin typeface=""/>
              </a:rPr>
              <a:t> a </a:t>
            </a:r>
            <a:r>
              <a:rPr lang="en-US" altLang="en-US" sz="1600" dirty="0" err="1">
                <a:latin typeface=""/>
              </a:rPr>
              <a:t>epidemias</a:t>
            </a:r>
            <a:r>
              <a:rPr lang="en-US" altLang="en-US" sz="1600" dirty="0">
                <a:latin typeface=""/>
              </a:rPr>
              <a:t> e a </a:t>
            </a:r>
            <a:r>
              <a:rPr lang="en-US" altLang="en-US" sz="1600" dirty="0" err="1">
                <a:latin typeface=""/>
              </a:rPr>
              <a:t>participação</a:t>
            </a:r>
            <a:r>
              <a:rPr lang="en-US" altLang="en-US" sz="1600" dirty="0">
                <a:latin typeface=""/>
              </a:rPr>
              <a:t> </a:t>
            </a:r>
            <a:r>
              <a:rPr lang="en-US" altLang="en-US" sz="1600" dirty="0" err="1">
                <a:latin typeface=""/>
              </a:rPr>
              <a:t>comunitária</a:t>
            </a:r>
            <a:r>
              <a:rPr lang="en-US" altLang="en-US" sz="1600" dirty="0">
                <a:latin typeface=""/>
              </a:rPr>
              <a:t> para </a:t>
            </a:r>
            <a:r>
              <a:rPr lang="en-US" altLang="en-US" sz="1600" dirty="0" err="1">
                <a:latin typeface=""/>
              </a:rPr>
              <a:t>alcançarmos</a:t>
            </a:r>
            <a:r>
              <a:rPr lang="en-US" altLang="en-US" sz="1600" dirty="0">
                <a:latin typeface=""/>
              </a:rPr>
              <a:t> a </a:t>
            </a:r>
            <a:r>
              <a:rPr lang="en-US" altLang="en-US" sz="1600" dirty="0" err="1">
                <a:latin typeface=""/>
              </a:rPr>
              <a:t>cobertura</a:t>
            </a:r>
            <a:r>
              <a:rPr lang="en-US" altLang="en-US" sz="1600" dirty="0">
                <a:latin typeface=""/>
              </a:rPr>
              <a:t> universal.</a:t>
            </a:r>
          </a:p>
          <a:p>
            <a:pPr marL="190510" indent="-190510" algn="just">
              <a:lnSpc>
                <a:spcPct val="150000"/>
              </a:lnSpc>
              <a:spcBef>
                <a:spcPts val="333"/>
              </a:spcBef>
              <a:spcAft>
                <a:spcPts val="800"/>
              </a:spcAft>
              <a:buFont typeface="+mj-lt"/>
              <a:buAutoNum type="arabicPeriod"/>
            </a:pPr>
            <a:endParaRPr lang="en-US" altLang="en-US" sz="1600" dirty="0">
              <a:latin typeface=""/>
            </a:endParaRP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82ABD270-90D9-5098-4941-7B9286DFCE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732828A-BA38-3FB8-67E5-DD902AA65EB0}"/>
              </a:ext>
            </a:extLst>
          </p:cNvPr>
          <p:cNvSpPr txBox="1"/>
          <p:nvPr/>
        </p:nvSpPr>
        <p:spPr>
          <a:xfrm>
            <a:off x="11400438" y="6311900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653395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FF4F397-BF80-068E-AC2E-E982FAAD33F6}"/>
              </a:ext>
            </a:extLst>
          </p:cNvPr>
          <p:cNvSpPr txBox="1"/>
          <p:nvPr/>
        </p:nvSpPr>
        <p:spPr>
          <a:xfrm>
            <a:off x="6059906" y="533400"/>
            <a:ext cx="5334000" cy="5385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133" i="1" dirty="0">
                <a:solidFill>
                  <a:srgbClr val="222222"/>
                </a:solidFill>
                <a:latin typeface=""/>
                <a:ea typeface="Ayuthaya" pitchFamily="2" charset="-34"/>
                <a:cs typeface="Arial" panose="020B0604020202020204" pitchFamily="34" charset="0"/>
              </a:rPr>
              <a:t>Sob a liderança de Sua Excelência o Presidente da República, </a:t>
            </a:r>
            <a:r>
              <a:rPr lang="pt-PT" sz="2133" b="1" i="1" dirty="0">
                <a:latin typeface=""/>
                <a:ea typeface="Ayuthaya" pitchFamily="2" charset="-34"/>
                <a:cs typeface="Arial" panose="020B0604020202020204" pitchFamily="34" charset="0"/>
              </a:rPr>
              <a:t>João Manuel Gonçalves Lourenço</a:t>
            </a:r>
            <a:r>
              <a:rPr lang="pt-PT" sz="2133" i="1" dirty="0">
                <a:solidFill>
                  <a:srgbClr val="222222"/>
                </a:solidFill>
                <a:latin typeface=""/>
                <a:ea typeface="Ayuthaya" pitchFamily="2" charset="-34"/>
                <a:cs typeface="Arial" panose="020B0604020202020204" pitchFamily="34" charset="0"/>
              </a:rPr>
              <a:t>, o Executivo angolano tem reafirmado que o Sector Social, com destaque para a Saúde, constitui uma prioridade estratégica para o desenvolvimento do País. </a:t>
            </a:r>
          </a:p>
          <a:p>
            <a:endParaRPr lang="pt-PT" sz="2133" i="1" dirty="0">
              <a:solidFill>
                <a:srgbClr val="222222"/>
              </a:solidFill>
              <a:latin typeface=""/>
              <a:ea typeface="Ayuthaya" pitchFamily="2" charset="-34"/>
              <a:cs typeface="Arial" panose="020B0604020202020204" pitchFamily="34" charset="0"/>
            </a:endParaRPr>
          </a:p>
          <a:p>
            <a:r>
              <a:rPr lang="pt-PT" sz="2133" i="1" dirty="0">
                <a:solidFill>
                  <a:srgbClr val="222222"/>
                </a:solidFill>
                <a:latin typeface=""/>
                <a:ea typeface="Ayuthaya" pitchFamily="2" charset="-34"/>
                <a:cs typeface="Arial" panose="020B0604020202020204" pitchFamily="34" charset="0"/>
              </a:rPr>
              <a:t>Neste quadro, o reforço do </a:t>
            </a:r>
            <a:r>
              <a:rPr lang="pt-PT" sz="2133" b="1" i="1" dirty="0">
                <a:solidFill>
                  <a:srgbClr val="222222"/>
                </a:solidFill>
                <a:latin typeface=""/>
                <a:ea typeface="Ayuthaya" pitchFamily="2" charset="-34"/>
                <a:cs typeface="Arial" panose="020B0604020202020204" pitchFamily="34" charset="0"/>
              </a:rPr>
              <a:t>Serviço Nacional de Saúde</a:t>
            </a:r>
            <a:r>
              <a:rPr lang="pt-PT" sz="2133" i="1" dirty="0">
                <a:solidFill>
                  <a:srgbClr val="222222"/>
                </a:solidFill>
                <a:latin typeface=""/>
                <a:ea typeface="Ayuthaya" pitchFamily="2" charset="-34"/>
                <a:cs typeface="Arial" panose="020B0604020202020204" pitchFamily="34" charset="0"/>
              </a:rPr>
              <a:t> assume-se como um pilar fundamental para garantir maior acesso, melhorar a qualidade dos cuidados de saúde e  aproximar os serviços das comunidades e centrado nas pessoas</a:t>
            </a:r>
            <a:endParaRPr lang="pt-PT" sz="1200" i="1" dirty="0">
              <a:solidFill>
                <a:srgbClr val="222222"/>
              </a:solidFill>
              <a:latin typeface=""/>
              <a:ea typeface="Ayuthaya" pitchFamily="2" charset="-34"/>
              <a:cs typeface="Arial" panose="020B0604020202020204" pitchFamily="34" charset="0"/>
            </a:endParaRPr>
          </a:p>
          <a:p>
            <a:endParaRPr lang="pt-PT" sz="1200" dirty="0">
              <a:solidFill>
                <a:srgbClr val="222222"/>
              </a:solidFill>
              <a:latin typeface=""/>
              <a:ea typeface="Ayuthaya" pitchFamily="2" charset="-34"/>
              <a:cs typeface="Arial" panose="020B0604020202020204" pitchFamily="34" charset="0"/>
            </a:endParaRPr>
          </a:p>
          <a:p>
            <a:endParaRPr lang="pt-PT" sz="1200" dirty="0">
              <a:latin typeface=""/>
              <a:ea typeface="Ayuthaya" pitchFamily="2" charset="-34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138490E-8502-264F-F75C-638A3277E972}"/>
              </a:ext>
            </a:extLst>
          </p:cNvPr>
          <p:cNvSpPr txBox="1"/>
          <p:nvPr/>
        </p:nvSpPr>
        <p:spPr>
          <a:xfrm>
            <a:off x="5551906" y="5541546"/>
            <a:ext cx="5232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pt-PT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yuthaya" pitchFamily="2" charset="-34"/>
              <a:cs typeface="Arial" panose="020B0604020202020204" pitchFamily="34" charset="0"/>
            </a:endParaRPr>
          </a:p>
          <a:p>
            <a:pPr algn="r"/>
            <a:r>
              <a:rPr lang="pt-PT" sz="12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yuthaya" pitchFamily="2" charset="-34"/>
                <a:cs typeface="Arial" panose="020B0604020202020204" pitchFamily="34" charset="0"/>
              </a:rPr>
              <a:t>Inauguração do Hospital Municipal de </a:t>
            </a:r>
            <a:r>
              <a:rPr lang="pt-PT" sz="1200" b="1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yuthaya" pitchFamily="2" charset="-34"/>
                <a:cs typeface="Arial" panose="020B0604020202020204" pitchFamily="34" charset="0"/>
              </a:rPr>
              <a:t>Camanongue</a:t>
            </a:r>
            <a:r>
              <a:rPr lang="pt-PT" sz="12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yuthaya" pitchFamily="2" charset="-34"/>
                <a:cs typeface="Arial" panose="020B0604020202020204" pitchFamily="34" charset="0"/>
              </a:rPr>
              <a:t>, Província do Moxico,. Este facto foi marcado pelo nascimento de um bebé de 4Kg, poucas horas após a inauguração- A família decidiu chamar João Lourenço .em homenagem ao Chefe de Estado.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0AFA851-7A8D-6356-8766-D9B065373898}"/>
              </a:ext>
            </a:extLst>
          </p:cNvPr>
          <p:cNvSpPr txBox="1"/>
          <p:nvPr/>
        </p:nvSpPr>
        <p:spPr>
          <a:xfrm>
            <a:off x="5653506" y="300791"/>
            <a:ext cx="609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6000" b="1" dirty="0">
                <a:solidFill>
                  <a:srgbClr val="C00000"/>
                </a:solidFill>
                <a:latin typeface="Impact" panose="020B0806030902050204" pitchFamily="34" charset="0"/>
                <a:ea typeface="Ayuthaya" pitchFamily="2" charset="-34"/>
                <a:cs typeface="Arial" panose="020B0604020202020204" pitchFamily="34" charset="0"/>
              </a:rPr>
              <a:t>“</a:t>
            </a:r>
          </a:p>
          <a:p>
            <a:endParaRPr lang="pt-PT" sz="4000" b="1" dirty="0">
              <a:solidFill>
                <a:srgbClr val="C00000"/>
              </a:solidFill>
              <a:latin typeface="Impact" panose="020B0806030902050204" pitchFamily="34" charset="0"/>
              <a:ea typeface="Ayuthaya" pitchFamily="2" charset="-34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7FEB416-FA99-A2F6-9232-6C6C7A45B093}"/>
              </a:ext>
            </a:extLst>
          </p:cNvPr>
          <p:cNvSpPr txBox="1"/>
          <p:nvPr/>
        </p:nvSpPr>
        <p:spPr>
          <a:xfrm rot="10800000">
            <a:off x="10987506" y="4134584"/>
            <a:ext cx="609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6000" b="1" dirty="0">
                <a:solidFill>
                  <a:srgbClr val="C00000"/>
                </a:solidFill>
                <a:latin typeface="Impact" panose="020B0806030902050204" pitchFamily="34" charset="0"/>
                <a:ea typeface="Ayuthaya" pitchFamily="2" charset="-34"/>
                <a:cs typeface="Arial" panose="020B0604020202020204" pitchFamily="34" charset="0"/>
              </a:rPr>
              <a:t>“</a:t>
            </a:r>
          </a:p>
          <a:p>
            <a:endParaRPr lang="pt-PT" sz="4000" b="1" dirty="0">
              <a:solidFill>
                <a:srgbClr val="C00000"/>
              </a:solidFill>
              <a:latin typeface="Impact" panose="020B0806030902050204" pitchFamily="34" charset="0"/>
              <a:ea typeface="Ayuthaya" pitchFamily="2" charset="-34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7CA9335-E440-A7B3-15B8-8D1BA99B1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622" r="5622"/>
          <a:stretch/>
        </p:blipFill>
        <p:spPr bwMode="auto">
          <a:xfrm flipH="1">
            <a:off x="0" y="-32000"/>
            <a:ext cx="5334000" cy="6934311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45808A53-9BA2-05FE-0772-4D17168D36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30116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659C8FA-5E92-AA65-3FE8-AB8606F0B831}"/>
              </a:ext>
            </a:extLst>
          </p:cNvPr>
          <p:cNvSpPr txBox="1"/>
          <p:nvPr/>
        </p:nvSpPr>
        <p:spPr>
          <a:xfrm>
            <a:off x="11400438" y="6311900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72653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79D44-B805-D6AB-294C-B2C9602AA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E2A8F9FA-22E6-BF8B-7752-1A609D3D1E48}"/>
              </a:ext>
            </a:extLst>
          </p:cNvPr>
          <p:cNvSpPr txBox="1"/>
          <p:nvPr/>
        </p:nvSpPr>
        <p:spPr>
          <a:xfrm>
            <a:off x="221326" y="305782"/>
            <a:ext cx="10009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4000" b="1">
                <a:solidFill>
                  <a:srgbClr val="C00000"/>
                </a:solidFill>
                <a:latin typeface="Cambria" panose="02040503050406030204" pitchFamily="18" charset="0"/>
              </a:defRPr>
            </a:lvl1pPr>
          </a:lstStyle>
          <a:p>
            <a:r>
              <a:rPr lang="pt-PT" sz="3200" dirty="0">
                <a:latin typeface=""/>
              </a:rPr>
              <a:t>PERSPECTIVAS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6518030-B46B-476C-1419-B0BB297E6B8B}"/>
              </a:ext>
            </a:extLst>
          </p:cNvPr>
          <p:cNvSpPr txBox="1"/>
          <p:nvPr/>
        </p:nvSpPr>
        <p:spPr>
          <a:xfrm>
            <a:off x="508410" y="890557"/>
            <a:ext cx="11169316" cy="5217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17" indent="-342917" defTabSz="91444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9"/>
            </a:pPr>
            <a:r>
              <a:rPr lang="en-US" alt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Introduzir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vacina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contra a </a:t>
            </a:r>
            <a:r>
              <a:rPr lang="en-US" alt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Malária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no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Calendário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Nacional de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Vacinação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17" indent="-342917" defTabSz="91444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9"/>
            </a:pPr>
            <a:r>
              <a:rPr lang="en-US" altLang="en-US" sz="1600" dirty="0" err="1">
                <a:latin typeface="Aptos (Body)"/>
              </a:rPr>
              <a:t>Melhorar</a:t>
            </a:r>
            <a:r>
              <a:rPr lang="en-US" altLang="en-US" sz="1600" dirty="0">
                <a:latin typeface="Aptos (Body)"/>
              </a:rPr>
              <a:t> a </a:t>
            </a:r>
            <a:r>
              <a:rPr lang="en-US" altLang="en-US" sz="1600" b="1" dirty="0" err="1">
                <a:latin typeface="Aptos (Body)"/>
              </a:rPr>
              <a:t>Governança</a:t>
            </a:r>
            <a:r>
              <a:rPr lang="en-US" altLang="en-US" sz="1600" b="1" dirty="0">
                <a:latin typeface="Aptos (Body)"/>
              </a:rPr>
              <a:t>, o </a:t>
            </a:r>
            <a:r>
              <a:rPr lang="en-US" altLang="en-US" sz="1600" b="1" dirty="0" err="1">
                <a:latin typeface="Aptos (Body)"/>
              </a:rPr>
              <a:t>Financiamento</a:t>
            </a:r>
            <a:r>
              <a:rPr lang="en-US" altLang="en-US" sz="1600" b="1" dirty="0">
                <a:latin typeface="Aptos (Body)"/>
              </a:rPr>
              <a:t>, a </a:t>
            </a:r>
            <a:r>
              <a:rPr lang="en-US" altLang="en-US" sz="1600" b="1" dirty="0" err="1">
                <a:latin typeface="Aptos (Body)"/>
              </a:rPr>
              <a:t>Modernização</a:t>
            </a:r>
            <a:r>
              <a:rPr lang="en-US" altLang="en-US" sz="1600" b="1" dirty="0">
                <a:latin typeface="Aptos (Body)"/>
              </a:rPr>
              <a:t> Digital</a:t>
            </a:r>
            <a:r>
              <a:rPr lang="en-US" altLang="en-US" sz="1600" dirty="0">
                <a:latin typeface="Aptos (Body)"/>
              </a:rPr>
              <a:t>, o </a:t>
            </a:r>
            <a:r>
              <a:rPr lang="en-US" altLang="en-US" sz="1600" dirty="0" err="1">
                <a:latin typeface="Aptos (Body)"/>
              </a:rPr>
              <a:t>abastecimento</a:t>
            </a:r>
            <a:r>
              <a:rPr lang="en-US" altLang="en-US" sz="1600" dirty="0">
                <a:latin typeface="Aptos (Body)"/>
              </a:rPr>
              <a:t> de </a:t>
            </a:r>
            <a:r>
              <a:rPr lang="en-US" altLang="en-US" sz="1600" dirty="0" err="1">
                <a:latin typeface="Aptos (Body)"/>
              </a:rPr>
              <a:t>medicamentos</a:t>
            </a:r>
            <a:r>
              <a:rPr lang="en-US" altLang="en-US" sz="1600" dirty="0">
                <a:latin typeface="Aptos (Body)"/>
              </a:rPr>
              <a:t> e a </a:t>
            </a:r>
            <a:r>
              <a:rPr lang="en-US" altLang="en-US" sz="1600" dirty="0" err="1">
                <a:latin typeface="Aptos (Body)"/>
              </a:rPr>
              <a:t>redução</a:t>
            </a:r>
            <a:r>
              <a:rPr lang="en-US" altLang="en-US" sz="1600" dirty="0">
                <a:latin typeface="Aptos (Body)"/>
              </a:rPr>
              <a:t> de </a:t>
            </a:r>
            <a:r>
              <a:rPr lang="en-US" altLang="en-US" sz="1600" dirty="0" err="1">
                <a:latin typeface="Aptos (Body)"/>
              </a:rPr>
              <a:t>evacuações</a:t>
            </a:r>
            <a:r>
              <a:rPr lang="en-US" altLang="en-US" sz="1600" dirty="0">
                <a:latin typeface="Aptos (Body)"/>
              </a:rPr>
              <a:t> </a:t>
            </a:r>
            <a:r>
              <a:rPr lang="en-US" altLang="en-US" sz="1600" dirty="0" err="1">
                <a:latin typeface="Aptos (Body)"/>
              </a:rPr>
              <a:t>médicas</a:t>
            </a:r>
            <a:r>
              <a:rPr lang="en-US" altLang="en-US" sz="1600" dirty="0">
                <a:latin typeface="Aptos (Body)"/>
              </a:rPr>
              <a:t>.</a:t>
            </a:r>
            <a:endParaRPr lang="pt-PT" sz="1600" kern="0" dirty="0"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pPr marL="342917" indent="-342917" defTabSz="91444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9"/>
            </a:pPr>
            <a:r>
              <a:rPr lang="pt-PT" sz="1600" kern="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Expandir </a:t>
            </a:r>
            <a:r>
              <a:rPr lang="pt-PT" sz="1600" b="1" kern="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o Centro Nacional de Operações de Emergências em Saúde Pública </a:t>
            </a:r>
            <a:r>
              <a:rPr lang="pt-PT" sz="1600" kern="0" dirty="0"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(COESP) a todo o País para dar resposta a situações de emergência em Saúde Pública, como surtos, epidemias, pandemias e outros eventos de Saúde Pública.</a:t>
            </a:r>
          </a:p>
          <a:p>
            <a:pPr marL="342917" indent="-342917" defTabSz="91444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9"/>
            </a:pP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Continuar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1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promover</a:t>
            </a: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 </a:t>
            </a:r>
            <a:r>
              <a:rPr lang="en-US" sz="1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produçã</a:t>
            </a:r>
            <a:r>
              <a:rPr lang="it-IT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farmac</a:t>
            </a:r>
            <a:r>
              <a:rPr lang="en-US" sz="1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êutica</a:t>
            </a: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nacional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através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implementação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políticas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incentivo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à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indústria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nacional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com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prioridade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medicamentos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essenciais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produtos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estratégicos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visando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reduzir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dependência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importações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reforçar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seguranç</a:t>
            </a: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sanit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ária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PT" sz="1600" kern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17" indent="-342917" defTabSz="91444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9"/>
            </a:pPr>
            <a:r>
              <a:rPr lang="pt-PT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Concluir o </a:t>
            </a:r>
            <a:r>
              <a:rPr lang="pt-PT" sz="16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Laboratório Nacional de Controlo de Qualidade de Medicamentos</a:t>
            </a:r>
            <a:r>
              <a:rPr lang="pt-PT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que vai garantir que os medicamentos produzidos no país cumpram os padrões internacionais de qualidade. </a:t>
            </a:r>
          </a:p>
          <a:p>
            <a:pPr marL="342917" indent="-342917" defTabSz="91444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9"/>
            </a:pPr>
            <a:r>
              <a:rPr lang="pt-PT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Continuar a </a:t>
            </a:r>
            <a:r>
              <a:rPr lang="pt-PT" sz="16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fortalecer parcerias </a:t>
            </a:r>
            <a:r>
              <a:rPr lang="pt-PT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eficazes entre Governos, entre o Sector Público e o Privado, a academia, as Organizações Regionais e Internacionais e parceiros de desenvolvimento para partilhar conhecimento, fortalecer capacidades e acelerar soluções sustentáveis</a:t>
            </a:r>
            <a:endParaRPr lang="en-US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2E8E128-2AC3-E90E-C43F-7BF3FF120A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A2A4492-A4E7-2AD4-1BBE-1BFD986F711E}"/>
              </a:ext>
            </a:extLst>
          </p:cNvPr>
          <p:cNvSpPr txBox="1"/>
          <p:nvPr/>
        </p:nvSpPr>
        <p:spPr>
          <a:xfrm>
            <a:off x="11400438" y="6311900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058064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10">
            <a:extLst>
              <a:ext uri="{FF2B5EF4-FFF2-40B4-BE49-F238E27FC236}">
                <a16:creationId xmlns:a16="http://schemas.microsoft.com/office/drawing/2014/main" id="{8F9EE5E3-25CC-25F3-4312-EDB955C6E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AB127BD-BF80-901B-858E-AA62FE802E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1" b="49555"/>
          <a:stretch>
            <a:fillRect/>
          </a:stretch>
        </p:blipFill>
        <p:spPr>
          <a:xfrm>
            <a:off x="3145914" y="10"/>
            <a:ext cx="9054517" cy="6857990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BA7AA846-4F13-62E9-42D2-0322B407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7FBF4F78-4220-0F65-1921-AA3AD2C47F4A}"/>
              </a:ext>
            </a:extLst>
          </p:cNvPr>
          <p:cNvSpPr txBox="1">
            <a:spLocks/>
          </p:cNvSpPr>
          <p:nvPr/>
        </p:nvSpPr>
        <p:spPr>
          <a:xfrm>
            <a:off x="-163729" y="570237"/>
            <a:ext cx="5143772" cy="258698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6600" b="1" dirty="0" err="1">
                <a:solidFill>
                  <a:srgbClr val="C00000"/>
                </a:solidFill>
                <a:latin typeface="Impact" panose="020B0806030902050204" pitchFamily="34" charset="0"/>
              </a:rPr>
              <a:t>Muito</a:t>
            </a:r>
            <a:r>
              <a:rPr lang="en-US" sz="6600" b="1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6600" b="1" dirty="0" err="1">
                <a:solidFill>
                  <a:srgbClr val="C00000"/>
                </a:solidFill>
                <a:latin typeface="Impact" panose="020B0806030902050204" pitchFamily="34" charset="0"/>
              </a:rPr>
              <a:t>Obrigada</a:t>
            </a:r>
            <a:r>
              <a:rPr lang="en-US" sz="6600" b="1" dirty="0">
                <a:solidFill>
                  <a:srgbClr val="C00000"/>
                </a:solidFill>
                <a:latin typeface="Impact" panose="020B0806030902050204" pitchFamily="34" charset="0"/>
              </a:rPr>
              <a:t>!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E4DA03B3-21F1-80C4-1E17-DEECCD54029F}"/>
              </a:ext>
            </a:extLst>
          </p:cNvPr>
          <p:cNvSpPr txBox="1"/>
          <p:nvPr/>
        </p:nvSpPr>
        <p:spPr>
          <a:xfrm>
            <a:off x="266039" y="6030301"/>
            <a:ext cx="5257800" cy="711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27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Poppins"/>
              </a:rPr>
              <a:t>Dra. </a:t>
            </a:r>
            <a:r>
              <a:rPr lang="en-US" sz="1600" dirty="0" err="1">
                <a:latin typeface="Poppins"/>
              </a:rPr>
              <a:t>Sílvia</a:t>
            </a:r>
            <a:r>
              <a:rPr lang="en-US" sz="1600" dirty="0">
                <a:latin typeface="Poppins"/>
              </a:rPr>
              <a:t> Valentim </a:t>
            </a:r>
            <a:r>
              <a:rPr lang="en-US" sz="1600" dirty="0" err="1">
                <a:latin typeface="Poppins"/>
              </a:rPr>
              <a:t>Lutucuta</a:t>
            </a:r>
            <a:endParaRPr lang="en-US" sz="1600" dirty="0">
              <a:latin typeface="Poppins"/>
            </a:endParaRPr>
          </a:p>
          <a:p>
            <a:pPr eaLnBrk="1" fontAlgn="auto" hangingPunct="1">
              <a:lnSpc>
                <a:spcPts val="27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>
                <a:latin typeface="Poppins"/>
              </a:rPr>
              <a:t>Ministra</a:t>
            </a:r>
            <a:r>
              <a:rPr lang="en-US" sz="1600" dirty="0">
                <a:latin typeface="Poppins"/>
              </a:rPr>
              <a:t> da </a:t>
            </a:r>
            <a:r>
              <a:rPr lang="en-US" sz="1600" dirty="0" err="1">
                <a:latin typeface="Poppins"/>
              </a:rPr>
              <a:t>Saúde</a:t>
            </a:r>
            <a:endParaRPr lang="en-US" sz="1600" dirty="0">
              <a:latin typeface="Poppins"/>
            </a:endParaRPr>
          </a:p>
        </p:txBody>
      </p:sp>
      <p:pic>
        <p:nvPicPr>
          <p:cNvPr id="16" name="Imagem 1">
            <a:extLst>
              <a:ext uri="{FF2B5EF4-FFF2-40B4-BE49-F238E27FC236}">
                <a16:creationId xmlns:a16="http://schemas.microsoft.com/office/drawing/2014/main" id="{D4A8F335-B4D8-4DA0-DE37-184621C9A3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362" y="4292562"/>
            <a:ext cx="2305445" cy="405254"/>
          </a:xfrm>
          <a:prstGeom prst="rect">
            <a:avLst/>
          </a:prstGeom>
        </p:spPr>
      </p:pic>
      <p:sp>
        <p:nvSpPr>
          <p:cNvPr id="17" name="Shape 13">
            <a:extLst>
              <a:ext uri="{FF2B5EF4-FFF2-40B4-BE49-F238E27FC236}">
                <a16:creationId xmlns:a16="http://schemas.microsoft.com/office/drawing/2014/main" id="{C1DAA525-3421-B286-0C41-5C1A215B9341}"/>
              </a:ext>
            </a:extLst>
          </p:cNvPr>
          <p:cNvSpPr/>
          <p:nvPr/>
        </p:nvSpPr>
        <p:spPr>
          <a:xfrm>
            <a:off x="-41150" y="5372060"/>
            <a:ext cx="12271249" cy="1549948"/>
          </a:xfrm>
          <a:prstGeom prst="roundRect">
            <a:avLst>
              <a:gd name="adj" fmla="val 7181"/>
            </a:avLst>
          </a:prstGeom>
          <a:solidFill>
            <a:srgbClr val="C00000"/>
          </a:solidFill>
          <a:ln/>
        </p:spPr>
        <p:txBody>
          <a:bodyPr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foco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Executivo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angolano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garantir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cobertura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universal da Saúde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compromisso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forte para o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bem-estar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do 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com o Povo” .  “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Devemos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proteger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agir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agora com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determinação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protegermos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Saúde das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gerações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presentes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futuras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endParaRPr lang="en-US" sz="1400" i="1" dirty="0">
              <a:solidFill>
                <a:schemeClr val="bg1"/>
              </a:solidFill>
            </a:endParaRPr>
          </a:p>
          <a:p>
            <a:pPr marL="0" indent="0" algn="r">
              <a:lnSpc>
                <a:spcPts val="2850"/>
              </a:lnSpc>
              <a:buNone/>
            </a:pPr>
            <a:r>
              <a:rPr lang="en-US" sz="1400" b="1" i="1" dirty="0" err="1">
                <a:solidFill>
                  <a:schemeClr val="bg1"/>
                </a:solidFill>
              </a:rPr>
              <a:t>Ministra</a:t>
            </a:r>
            <a:r>
              <a:rPr lang="en-US" sz="1400" b="1" i="1" dirty="0">
                <a:solidFill>
                  <a:schemeClr val="bg1"/>
                </a:solidFill>
              </a:rPr>
              <a:t> da Saúde da República de Angola, Dra Silvia Paula </a:t>
            </a:r>
            <a:r>
              <a:rPr lang="en-US" sz="1400" b="1" i="1" dirty="0" err="1">
                <a:solidFill>
                  <a:schemeClr val="bg1"/>
                </a:solidFill>
              </a:rPr>
              <a:t>Valentim</a:t>
            </a:r>
            <a:r>
              <a:rPr lang="en-US" sz="1400" b="1" i="1" dirty="0">
                <a:solidFill>
                  <a:schemeClr val="bg1"/>
                </a:solidFill>
              </a:rPr>
              <a:t>  </a:t>
            </a:r>
            <a:r>
              <a:rPr lang="en-US" sz="1400" b="1" i="1" dirty="0" err="1">
                <a:solidFill>
                  <a:schemeClr val="bg1"/>
                </a:solidFill>
              </a:rPr>
              <a:t>Lutucuta</a:t>
            </a:r>
            <a:r>
              <a:rPr lang="en-US" b="1" i="1" dirty="0">
                <a:solidFill>
                  <a:schemeClr val="bg1"/>
                </a:solidFill>
              </a:rPr>
              <a:t>.</a:t>
            </a:r>
            <a:endParaRPr lang="en-US" sz="1800" b="1" i="1" dirty="0">
              <a:solidFill>
                <a:schemeClr val="bg1"/>
              </a:solidFill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A88FC696-250A-6D62-D2B3-71A9EB7DD619}"/>
              </a:ext>
            </a:extLst>
          </p:cNvPr>
          <p:cNvGrpSpPr/>
          <p:nvPr/>
        </p:nvGrpSpPr>
        <p:grpSpPr>
          <a:xfrm>
            <a:off x="0" y="4992594"/>
            <a:ext cx="12213064" cy="426937"/>
            <a:chOff x="-31595" y="9625163"/>
            <a:chExt cx="18319596" cy="640406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8B170498-A3AA-EC12-2C5A-8BBB5D4B8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595" y="9646596"/>
              <a:ext cx="8485505" cy="607880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05B4EFCD-CDA7-BA97-526C-2175A2609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9778" y="9646595"/>
              <a:ext cx="8485505" cy="607881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0728302B-CF2D-EA69-16C8-2B8B78C87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82"/>
            <a:stretch>
              <a:fillRect/>
            </a:stretch>
          </p:blipFill>
          <p:spPr>
            <a:xfrm>
              <a:off x="16078201" y="9625163"/>
              <a:ext cx="2209800" cy="640406"/>
            </a:xfrm>
            <a:prstGeom prst="rect">
              <a:avLst/>
            </a:prstGeom>
          </p:spPr>
        </p:pic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C99C5D5-3CB1-5D60-D8D6-970D26AC7D97}"/>
              </a:ext>
            </a:extLst>
          </p:cNvPr>
          <p:cNvSpPr txBox="1"/>
          <p:nvPr/>
        </p:nvSpPr>
        <p:spPr>
          <a:xfrm>
            <a:off x="11576929" y="6520672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930862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-92706"/>
            <a:ext cx="11887200" cy="704341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CaixaDeTexto 3">
            <a:extLst>
              <a:ext uri="{FF2B5EF4-FFF2-40B4-BE49-F238E27FC236}">
                <a16:creationId xmlns:a16="http://schemas.microsoft.com/office/drawing/2014/main" id="{FC3651AF-43AF-A1FD-1B18-93509B8155BE}"/>
              </a:ext>
            </a:extLst>
          </p:cNvPr>
          <p:cNvSpPr txBox="1"/>
          <p:nvPr/>
        </p:nvSpPr>
        <p:spPr>
          <a:xfrm>
            <a:off x="5155821" y="889000"/>
            <a:ext cx="6528179" cy="5467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533"/>
              </a:spcAft>
            </a:pPr>
            <a:r>
              <a:rPr lang="pt-PT" sz="1867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pt-PT" sz="1867" b="1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Serviço Nacional de Saúde </a:t>
            </a:r>
            <a:r>
              <a:rPr lang="pt-PT" sz="1867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tem registado avanços importantes no reforço do acesso aos cuidados de saúde.</a:t>
            </a:r>
          </a:p>
          <a:p>
            <a:pPr>
              <a:lnSpc>
                <a:spcPct val="150000"/>
              </a:lnSpc>
              <a:spcAft>
                <a:spcPts val="533"/>
              </a:spcAft>
            </a:pPr>
            <a:endParaRPr lang="pt-PT" sz="1867" dirty="0"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533"/>
              </a:spcAft>
            </a:pPr>
            <a:r>
              <a:rPr lang="pt-PT" sz="1867" dirty="0">
                <a:solidFill>
                  <a:srgbClr val="000000"/>
                </a:solidFill>
                <a:latin typeface=""/>
                <a:ea typeface="Calibri" panose="020F0502020204030204" pitchFamily="34" charset="0"/>
              </a:rPr>
              <a:t>O </a:t>
            </a:r>
            <a:r>
              <a:rPr lang="pt-PT" sz="1867" b="1" dirty="0">
                <a:solidFill>
                  <a:srgbClr val="000000"/>
                </a:solidFill>
                <a:latin typeface=""/>
                <a:ea typeface="Calibri" panose="020F0502020204030204" pitchFamily="34" charset="0"/>
              </a:rPr>
              <a:t>Sistema Nacional de Saúde </a:t>
            </a:r>
            <a:r>
              <a:rPr lang="pt-PT" sz="1867" dirty="0">
                <a:solidFill>
                  <a:srgbClr val="000000"/>
                </a:solidFill>
                <a:latin typeface=""/>
                <a:ea typeface="Calibri" panose="020F0502020204030204" pitchFamily="34" charset="0"/>
              </a:rPr>
              <a:t>assenta a sua estratégia nos cuidados de saúde primários, que deve situar-se junto das comunidades</a:t>
            </a:r>
            <a:r>
              <a:rPr lang="pt-PT" sz="1867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, garantindo prevenção, diagnóstico precoce e continuidade do cuidado.</a:t>
            </a:r>
          </a:p>
          <a:p>
            <a:pPr>
              <a:lnSpc>
                <a:spcPct val="150000"/>
              </a:lnSpc>
              <a:spcAft>
                <a:spcPts val="533"/>
              </a:spcAft>
            </a:pPr>
            <a:endParaRPr lang="pt-PT" sz="1867" dirty="0"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533"/>
              </a:spcAft>
            </a:pPr>
            <a:r>
              <a:rPr lang="pt-PT" sz="1867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A reforma do Sector tem colocado as pessoas no centro do Serviço Nacional de Saúde, promovendo acesso equitativo, qualidade e continuidade dos cuidados, assegurando bem-estar e desenvolvimento sustentável do País.</a:t>
            </a:r>
          </a:p>
        </p:txBody>
      </p:sp>
      <p:pic>
        <p:nvPicPr>
          <p:cNvPr id="21" name="Imagem 3">
            <a:extLst>
              <a:ext uri="{FF2B5EF4-FFF2-40B4-BE49-F238E27FC236}">
                <a16:creationId xmlns:a16="http://schemas.microsoft.com/office/drawing/2014/main" id="{0F6D3853-E926-13BE-DFFB-46FE00D08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r="3131"/>
          <a:stretch/>
        </p:blipFill>
        <p:spPr>
          <a:xfrm>
            <a:off x="0" y="0"/>
            <a:ext cx="4876800" cy="6850145"/>
          </a:xfrm>
          <a:custGeom>
            <a:avLst/>
            <a:gdLst/>
            <a:ahLst/>
            <a:cxnLst/>
            <a:rect l="l" t="t" r="r" b="b"/>
            <a:pathLst>
              <a:path w="4585648" h="6857998">
                <a:moveTo>
                  <a:pt x="0" y="0"/>
                </a:moveTo>
                <a:lnTo>
                  <a:pt x="3944047" y="0"/>
                </a:lnTo>
                <a:lnTo>
                  <a:pt x="3944688" y="10340"/>
                </a:lnTo>
                <a:cubicBezTo>
                  <a:pt x="3965528" y="36732"/>
                  <a:pt x="3945672" y="53579"/>
                  <a:pt x="3950304" y="81398"/>
                </a:cubicBezTo>
                <a:cubicBezTo>
                  <a:pt x="3979668" y="102733"/>
                  <a:pt x="3935739" y="103225"/>
                  <a:pt x="3930579" y="118301"/>
                </a:cubicBezTo>
                <a:lnTo>
                  <a:pt x="3930846" y="122373"/>
                </a:lnTo>
                <a:lnTo>
                  <a:pt x="3937038" y="132397"/>
                </a:lnTo>
                <a:lnTo>
                  <a:pt x="3940265" y="135982"/>
                </a:lnTo>
                <a:cubicBezTo>
                  <a:pt x="3942154" y="138523"/>
                  <a:pt x="3942977" y="140298"/>
                  <a:pt x="3943073" y="141620"/>
                </a:cubicBezTo>
                <a:cubicBezTo>
                  <a:pt x="3942998" y="141685"/>
                  <a:pt x="3942926" y="141751"/>
                  <a:pt x="3942854" y="141816"/>
                </a:cubicBezTo>
                <a:lnTo>
                  <a:pt x="3946045" y="146983"/>
                </a:lnTo>
                <a:cubicBezTo>
                  <a:pt x="3952085" y="155570"/>
                  <a:pt x="3958585" y="163800"/>
                  <a:pt x="3965281" y="171535"/>
                </a:cubicBezTo>
                <a:cubicBezTo>
                  <a:pt x="3952744" y="181711"/>
                  <a:pt x="3987015" y="208379"/>
                  <a:pt x="3955100" y="211093"/>
                </a:cubicBezTo>
                <a:cubicBezTo>
                  <a:pt x="3963231" y="221704"/>
                  <a:pt x="3979172" y="225918"/>
                  <a:pt x="3957453" y="226143"/>
                </a:cubicBezTo>
                <a:cubicBezTo>
                  <a:pt x="3959561" y="229747"/>
                  <a:pt x="3959011" y="232340"/>
                  <a:pt x="3957179" y="234484"/>
                </a:cubicBezTo>
                <a:lnTo>
                  <a:pt x="3956175" y="235199"/>
                </a:lnTo>
                <a:lnTo>
                  <a:pt x="3974755" y="258709"/>
                </a:lnTo>
                <a:cubicBezTo>
                  <a:pt x="3974810" y="259903"/>
                  <a:pt x="3974864" y="261097"/>
                  <a:pt x="3974919" y="262291"/>
                </a:cubicBezTo>
                <a:lnTo>
                  <a:pt x="3989981" y="277023"/>
                </a:lnTo>
                <a:lnTo>
                  <a:pt x="3996191" y="284947"/>
                </a:lnTo>
                <a:lnTo>
                  <a:pt x="4001190" y="286536"/>
                </a:lnTo>
                <a:cubicBezTo>
                  <a:pt x="4004786" y="288616"/>
                  <a:pt x="4007623" y="292056"/>
                  <a:pt x="4008705" y="298565"/>
                </a:cubicBezTo>
                <a:cubicBezTo>
                  <a:pt x="4008585" y="299108"/>
                  <a:pt x="4008465" y="299650"/>
                  <a:pt x="4008344" y="300194"/>
                </a:cubicBezTo>
                <a:lnTo>
                  <a:pt x="4019098" y="309203"/>
                </a:lnTo>
                <a:cubicBezTo>
                  <a:pt x="4023353" y="311943"/>
                  <a:pt x="4028131" y="314172"/>
                  <a:pt x="4033618" y="315650"/>
                </a:cubicBezTo>
                <a:cubicBezTo>
                  <a:pt x="4027964" y="354775"/>
                  <a:pt x="4065415" y="383133"/>
                  <a:pt x="4080284" y="421400"/>
                </a:cubicBezTo>
                <a:cubicBezTo>
                  <a:pt x="4052614" y="444764"/>
                  <a:pt x="4129047" y="500739"/>
                  <a:pt x="4168461" y="503092"/>
                </a:cubicBezTo>
                <a:cubicBezTo>
                  <a:pt x="4128023" y="511488"/>
                  <a:pt x="4257167" y="577423"/>
                  <a:pt x="4192557" y="560735"/>
                </a:cubicBezTo>
                <a:cubicBezTo>
                  <a:pt x="4202585" y="572893"/>
                  <a:pt x="4193454" y="589341"/>
                  <a:pt x="4176910" y="584674"/>
                </a:cubicBezTo>
                <a:cubicBezTo>
                  <a:pt x="4224177" y="618252"/>
                  <a:pt x="4225772" y="681450"/>
                  <a:pt x="4260533" y="723119"/>
                </a:cubicBezTo>
                <a:cubicBezTo>
                  <a:pt x="4242328" y="753272"/>
                  <a:pt x="4263820" y="734604"/>
                  <a:pt x="4270711" y="760720"/>
                </a:cubicBezTo>
                <a:cubicBezTo>
                  <a:pt x="4295191" y="748303"/>
                  <a:pt x="4270314" y="794183"/>
                  <a:pt x="4302509" y="789247"/>
                </a:cubicBezTo>
                <a:cubicBezTo>
                  <a:pt x="4302741" y="794159"/>
                  <a:pt x="4301954" y="799070"/>
                  <a:pt x="4300921" y="804034"/>
                </a:cubicBezTo>
                <a:cubicBezTo>
                  <a:pt x="4300749" y="804900"/>
                  <a:pt x="4300572" y="805767"/>
                  <a:pt x="4300400" y="806635"/>
                </a:cubicBezTo>
                <a:lnTo>
                  <a:pt x="4303753" y="815950"/>
                </a:lnTo>
                <a:lnTo>
                  <a:pt x="4297888" y="819940"/>
                </a:lnTo>
                <a:cubicBezTo>
                  <a:pt x="4297944" y="824938"/>
                  <a:pt x="4297999" y="829937"/>
                  <a:pt x="4298055" y="834935"/>
                </a:cubicBezTo>
                <a:cubicBezTo>
                  <a:pt x="4299172" y="840340"/>
                  <a:pt x="4301603" y="845911"/>
                  <a:pt x="4306135" y="851700"/>
                </a:cubicBezTo>
                <a:cubicBezTo>
                  <a:pt x="4332817" y="868320"/>
                  <a:pt x="4317557" y="909641"/>
                  <a:pt x="4352091" y="929754"/>
                </a:cubicBezTo>
                <a:cubicBezTo>
                  <a:pt x="4362479" y="937980"/>
                  <a:pt x="4380484" y="968513"/>
                  <a:pt x="4375270" y="977376"/>
                </a:cubicBezTo>
                <a:cubicBezTo>
                  <a:pt x="4377250" y="984377"/>
                  <a:pt x="4384849" y="990651"/>
                  <a:pt x="4377297" y="996912"/>
                </a:cubicBezTo>
                <a:cubicBezTo>
                  <a:pt x="4369005" y="1005760"/>
                  <a:pt x="4399874" y="1021625"/>
                  <a:pt x="4384684" y="1023223"/>
                </a:cubicBezTo>
                <a:cubicBezTo>
                  <a:pt x="4406172" y="1034643"/>
                  <a:pt x="4390237" y="1055523"/>
                  <a:pt x="4392472" y="1070780"/>
                </a:cubicBezTo>
                <a:cubicBezTo>
                  <a:pt x="4411832" y="1078905"/>
                  <a:pt x="4397439" y="1102903"/>
                  <a:pt x="4412067" y="1132722"/>
                </a:cubicBezTo>
                <a:cubicBezTo>
                  <a:pt x="4434025" y="1141419"/>
                  <a:pt x="4421728" y="1152870"/>
                  <a:pt x="4455281" y="1171648"/>
                </a:cubicBezTo>
                <a:cubicBezTo>
                  <a:pt x="4453907" y="1173110"/>
                  <a:pt x="4452815" y="1174775"/>
                  <a:pt x="4452047" y="1176593"/>
                </a:cubicBezTo>
                <a:cubicBezTo>
                  <a:pt x="4447572" y="1187166"/>
                  <a:pt x="4454607" y="1200545"/>
                  <a:pt x="4467755" y="1206479"/>
                </a:cubicBezTo>
                <a:lnTo>
                  <a:pt x="4498518" y="1230184"/>
                </a:lnTo>
                <a:lnTo>
                  <a:pt x="4503988" y="1239714"/>
                </a:lnTo>
                <a:cubicBezTo>
                  <a:pt x="4506730" y="1246063"/>
                  <a:pt x="4507415" y="1251722"/>
                  <a:pt x="4506821" y="1256926"/>
                </a:cubicBezTo>
                <a:lnTo>
                  <a:pt x="4502210" y="1270678"/>
                </a:lnTo>
                <a:lnTo>
                  <a:pt x="4494994" y="1272955"/>
                </a:lnTo>
                <a:lnTo>
                  <a:pt x="4495424" y="1282254"/>
                </a:lnTo>
                <a:lnTo>
                  <a:pt x="4494064" y="1284511"/>
                </a:lnTo>
                <a:cubicBezTo>
                  <a:pt x="4491436" y="1288808"/>
                  <a:pt x="4489075" y="1293117"/>
                  <a:pt x="4487745" y="1297660"/>
                </a:cubicBezTo>
                <a:cubicBezTo>
                  <a:pt x="4521914" y="1300656"/>
                  <a:pt x="4482088" y="1336801"/>
                  <a:pt x="4510831" y="1331158"/>
                </a:cubicBezTo>
                <a:cubicBezTo>
                  <a:pt x="4509485" y="1356644"/>
                  <a:pt x="4537196" y="1344587"/>
                  <a:pt x="4509149" y="1367911"/>
                </a:cubicBezTo>
                <a:cubicBezTo>
                  <a:pt x="4525575" y="1402569"/>
                  <a:pt x="4519252" y="1443943"/>
                  <a:pt x="4530734" y="1480066"/>
                </a:cubicBezTo>
                <a:lnTo>
                  <a:pt x="4531332" y="1481140"/>
                </a:lnTo>
                <a:lnTo>
                  <a:pt x="4523757" y="1500827"/>
                </a:lnTo>
                <a:lnTo>
                  <a:pt x="4517749" y="1528834"/>
                </a:lnTo>
                <a:lnTo>
                  <a:pt x="4510978" y="1526104"/>
                </a:lnTo>
                <a:cubicBezTo>
                  <a:pt x="4505305" y="1525236"/>
                  <a:pt x="4507721" y="1530251"/>
                  <a:pt x="4513177" y="1537822"/>
                </a:cubicBezTo>
                <a:lnTo>
                  <a:pt x="4515243" y="1540521"/>
                </a:lnTo>
                <a:lnTo>
                  <a:pt x="4514146" y="1545627"/>
                </a:lnTo>
                <a:cubicBezTo>
                  <a:pt x="4512031" y="1559801"/>
                  <a:pt x="4511188" y="1572109"/>
                  <a:pt x="4512185" y="1579228"/>
                </a:cubicBezTo>
                <a:cubicBezTo>
                  <a:pt x="4545845" y="1639398"/>
                  <a:pt x="4550705" y="1726741"/>
                  <a:pt x="4554335" y="1818364"/>
                </a:cubicBezTo>
                <a:cubicBezTo>
                  <a:pt x="4560401" y="1899079"/>
                  <a:pt x="4548295" y="2018831"/>
                  <a:pt x="4548582" y="2063518"/>
                </a:cubicBezTo>
                <a:lnTo>
                  <a:pt x="4556056" y="2086487"/>
                </a:lnTo>
                <a:lnTo>
                  <a:pt x="4554275" y="2089340"/>
                </a:lnTo>
                <a:cubicBezTo>
                  <a:pt x="4550593" y="2102174"/>
                  <a:pt x="4551716" y="2110234"/>
                  <a:pt x="4554956" y="2116163"/>
                </a:cubicBezTo>
                <a:lnTo>
                  <a:pt x="4560492" y="2121961"/>
                </a:lnTo>
                <a:lnTo>
                  <a:pt x="4571444" y="2176482"/>
                </a:lnTo>
                <a:lnTo>
                  <a:pt x="4575448" y="2237907"/>
                </a:lnTo>
                <a:lnTo>
                  <a:pt x="4573513" y="2238688"/>
                </a:lnTo>
                <a:cubicBezTo>
                  <a:pt x="4569330" y="2241686"/>
                  <a:pt x="4566526" y="2246244"/>
                  <a:pt x="4566533" y="2254203"/>
                </a:cubicBezTo>
                <a:cubicBezTo>
                  <a:pt x="4536852" y="2242405"/>
                  <a:pt x="4555170" y="2259280"/>
                  <a:pt x="4557814" y="2283790"/>
                </a:cubicBezTo>
                <a:cubicBezTo>
                  <a:pt x="4512304" y="2270934"/>
                  <a:pt x="4537738" y="2340304"/>
                  <a:pt x="4512647" y="2352361"/>
                </a:cubicBezTo>
                <a:cubicBezTo>
                  <a:pt x="4515616" y="2370657"/>
                  <a:pt x="4517925" y="2389769"/>
                  <a:pt x="4519328" y="2409295"/>
                </a:cubicBezTo>
                <a:lnTo>
                  <a:pt x="4519571" y="2420793"/>
                </a:lnTo>
                <a:lnTo>
                  <a:pt x="4519120" y="2421041"/>
                </a:lnTo>
                <a:cubicBezTo>
                  <a:pt x="4518201" y="2423576"/>
                  <a:pt x="4517918" y="2427373"/>
                  <a:pt x="4518471" y="2433205"/>
                </a:cubicBezTo>
                <a:lnTo>
                  <a:pt x="4461595" y="2530080"/>
                </a:lnTo>
                <a:cubicBezTo>
                  <a:pt x="4445853" y="2584934"/>
                  <a:pt x="4405533" y="2605402"/>
                  <a:pt x="4412936" y="2666699"/>
                </a:cubicBezTo>
                <a:cubicBezTo>
                  <a:pt x="4398065" y="2717991"/>
                  <a:pt x="4372927" y="2756371"/>
                  <a:pt x="4370093" y="2804588"/>
                </a:cubicBezTo>
                <a:cubicBezTo>
                  <a:pt x="4347398" y="2879436"/>
                  <a:pt x="4272392" y="2939011"/>
                  <a:pt x="4262477" y="3058637"/>
                </a:cubicBezTo>
                <a:cubicBezTo>
                  <a:pt x="4283714" y="3099999"/>
                  <a:pt x="4256160" y="3144249"/>
                  <a:pt x="4253454" y="3179447"/>
                </a:cubicBezTo>
                <a:cubicBezTo>
                  <a:pt x="4259242" y="3200557"/>
                  <a:pt x="4257117" y="3211737"/>
                  <a:pt x="4239228" y="3217364"/>
                </a:cubicBezTo>
                <a:cubicBezTo>
                  <a:pt x="4268875" y="3316502"/>
                  <a:pt x="4225924" y="3257304"/>
                  <a:pt x="4222932" y="3330364"/>
                </a:cubicBezTo>
                <a:cubicBezTo>
                  <a:pt x="4224428" y="3395928"/>
                  <a:pt x="4215196" y="3463236"/>
                  <a:pt x="4248669" y="3547193"/>
                </a:cubicBezTo>
                <a:cubicBezTo>
                  <a:pt x="4260183" y="3566053"/>
                  <a:pt x="4256781" y="3592027"/>
                  <a:pt x="4241070" y="3605210"/>
                </a:cubicBezTo>
                <a:cubicBezTo>
                  <a:pt x="4238364" y="3607478"/>
                  <a:pt x="4235392" y="3609274"/>
                  <a:pt x="4232239" y="3610540"/>
                </a:cubicBezTo>
                <a:cubicBezTo>
                  <a:pt x="4258208" y="3664330"/>
                  <a:pt x="4231517" y="3673159"/>
                  <a:pt x="4251881" y="3702764"/>
                </a:cubicBezTo>
                <a:cubicBezTo>
                  <a:pt x="4242939" y="3759891"/>
                  <a:pt x="4201773" y="3786712"/>
                  <a:pt x="4219293" y="3813528"/>
                </a:cubicBezTo>
                <a:cubicBezTo>
                  <a:pt x="4207910" y="3838914"/>
                  <a:pt x="4167663" y="3859754"/>
                  <a:pt x="4184863" y="3893255"/>
                </a:cubicBezTo>
                <a:cubicBezTo>
                  <a:pt x="4163644" y="3884625"/>
                  <a:pt x="4188862" y="3931915"/>
                  <a:pt x="4169808" y="3939619"/>
                </a:cubicBezTo>
                <a:cubicBezTo>
                  <a:pt x="4154129" y="3943837"/>
                  <a:pt x="4158129" y="3959170"/>
                  <a:pt x="4154137" y="3971517"/>
                </a:cubicBezTo>
                <a:cubicBezTo>
                  <a:pt x="4139069" y="3981495"/>
                  <a:pt x="4133844" y="4042203"/>
                  <a:pt x="4139625" y="4062614"/>
                </a:cubicBezTo>
                <a:cubicBezTo>
                  <a:pt x="4165622" y="4119195"/>
                  <a:pt x="4107101" y="4172348"/>
                  <a:pt x="4126180" y="4217749"/>
                </a:cubicBezTo>
                <a:cubicBezTo>
                  <a:pt x="4128014" y="4267056"/>
                  <a:pt x="4089563" y="4286360"/>
                  <a:pt x="4072389" y="4317623"/>
                </a:cubicBezTo>
                <a:cubicBezTo>
                  <a:pt x="4062182" y="4356545"/>
                  <a:pt x="4071264" y="4384138"/>
                  <a:pt x="4064937" y="4451279"/>
                </a:cubicBezTo>
                <a:cubicBezTo>
                  <a:pt x="4050628" y="4512697"/>
                  <a:pt x="4048851" y="4652154"/>
                  <a:pt x="4034424" y="4720470"/>
                </a:cubicBezTo>
                <a:cubicBezTo>
                  <a:pt x="3973937" y="4868361"/>
                  <a:pt x="4025760" y="4964348"/>
                  <a:pt x="4016334" y="5052878"/>
                </a:cubicBezTo>
                <a:cubicBezTo>
                  <a:pt x="3999794" y="5123327"/>
                  <a:pt x="4021855" y="5194887"/>
                  <a:pt x="3977865" y="5251650"/>
                </a:cubicBezTo>
                <a:cubicBezTo>
                  <a:pt x="3973961" y="5317292"/>
                  <a:pt x="3987477" y="5410025"/>
                  <a:pt x="3997669" y="5413392"/>
                </a:cubicBezTo>
                <a:cubicBezTo>
                  <a:pt x="3969262" y="5397845"/>
                  <a:pt x="3981248" y="5449403"/>
                  <a:pt x="3981869" y="5471875"/>
                </a:cubicBezTo>
                <a:cubicBezTo>
                  <a:pt x="3957580" y="5534944"/>
                  <a:pt x="3976666" y="5598829"/>
                  <a:pt x="3901990" y="5708604"/>
                </a:cubicBezTo>
                <a:cubicBezTo>
                  <a:pt x="3897618" y="5810136"/>
                  <a:pt x="3870199" y="5788842"/>
                  <a:pt x="3860571" y="5821275"/>
                </a:cubicBezTo>
                <a:cubicBezTo>
                  <a:pt x="3868171" y="5831278"/>
                  <a:pt x="3866949" y="5900968"/>
                  <a:pt x="3849074" y="5900679"/>
                </a:cubicBezTo>
                <a:cubicBezTo>
                  <a:pt x="3871964" y="5925143"/>
                  <a:pt x="3834226" y="5972433"/>
                  <a:pt x="3841809" y="5992005"/>
                </a:cubicBezTo>
                <a:cubicBezTo>
                  <a:pt x="3848533" y="6035132"/>
                  <a:pt x="3834497" y="6078819"/>
                  <a:pt x="3832901" y="6122412"/>
                </a:cubicBezTo>
                <a:cubicBezTo>
                  <a:pt x="3799640" y="6263751"/>
                  <a:pt x="3784898" y="6198720"/>
                  <a:pt x="3804166" y="6389843"/>
                </a:cubicBezTo>
                <a:cubicBezTo>
                  <a:pt x="3799226" y="6482285"/>
                  <a:pt x="3740829" y="6538361"/>
                  <a:pt x="3736537" y="6595214"/>
                </a:cubicBezTo>
                <a:cubicBezTo>
                  <a:pt x="3692112" y="6745846"/>
                  <a:pt x="3660956" y="6804405"/>
                  <a:pt x="3649707" y="6848925"/>
                </a:cubicBezTo>
                <a:lnTo>
                  <a:pt x="3649314" y="6857996"/>
                </a:lnTo>
                <a:lnTo>
                  <a:pt x="4585648" y="6857996"/>
                </a:lnTo>
                <a:lnTo>
                  <a:pt x="4585648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58A3A75-DEA2-4063-E4C2-526A0B34E0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98" y="6496831"/>
            <a:ext cx="453875" cy="453875"/>
          </a:xfrm>
          <a:prstGeom prst="rect">
            <a:avLst/>
          </a:prstGeom>
        </p:spPr>
      </p:pic>
      <p:pic>
        <p:nvPicPr>
          <p:cNvPr id="4" name="Imagem 9">
            <a:extLst>
              <a:ext uri="{FF2B5EF4-FFF2-40B4-BE49-F238E27FC236}">
                <a16:creationId xmlns:a16="http://schemas.microsoft.com/office/drawing/2014/main" id="{721A987C-9791-DF1C-21EF-074B41643A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16" y="6578600"/>
            <a:ext cx="1451985" cy="255232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E6A64162-7A1B-02D9-3473-74BF59EADC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1F86BCA-0EFB-813A-964D-2F61D20DB26C}"/>
              </a:ext>
            </a:extLst>
          </p:cNvPr>
          <p:cNvSpPr txBox="1"/>
          <p:nvPr/>
        </p:nvSpPr>
        <p:spPr>
          <a:xfrm>
            <a:off x="11400438" y="6311900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127000"/>
            <a:ext cx="7620000" cy="6731000"/>
            <a:chOff x="0" y="0"/>
            <a:chExt cx="1789026" cy="2709333"/>
          </a:xfrm>
          <a:solidFill>
            <a:srgbClr val="C0000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" name="Freeform 4"/>
            <p:cNvSpPr/>
            <p:nvPr/>
          </p:nvSpPr>
          <p:spPr>
            <a:xfrm>
              <a:off x="0" y="0"/>
              <a:ext cx="1789026" cy="2709333"/>
            </a:xfrm>
            <a:custGeom>
              <a:avLst/>
              <a:gdLst/>
              <a:ahLst/>
              <a:cxnLst/>
              <a:rect l="l" t="t" r="r" b="b"/>
              <a:pathLst>
                <a:path w="1789026" h="2709333">
                  <a:moveTo>
                    <a:pt x="0" y="0"/>
                  </a:moveTo>
                  <a:lnTo>
                    <a:pt x="1789026" y="0"/>
                  </a:lnTo>
                  <a:lnTo>
                    <a:pt x="178902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789026" cy="2756958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85728" y="1240439"/>
            <a:ext cx="6791459" cy="4386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endParaRPr lang="en-US" sz="1600" b="1" dirty="0">
              <a:solidFill>
                <a:schemeClr val="bg1"/>
              </a:solidFill>
              <a:latin typeface=""/>
              <a:ea typeface="Source Sans 3" pitchFamily="34" charset="-122"/>
              <a:cs typeface="Source Sans 3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A República de Angola </a:t>
            </a:r>
            <a:r>
              <a:rPr lang="en-US" sz="1600" b="1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situa</a:t>
            </a:r>
            <a:r>
              <a:rPr lang="en-US" sz="1600" b="1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-se </a:t>
            </a:r>
            <a:r>
              <a:rPr lang="en-US" sz="1600" b="1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600" b="1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costa </a:t>
            </a:r>
            <a:r>
              <a:rPr lang="en-US" sz="1600" b="1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ocidental</a:t>
            </a:r>
            <a:r>
              <a:rPr lang="en-US" sz="1600" b="1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1600" b="1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África</a:t>
            </a:r>
            <a:r>
              <a:rPr lang="en-US" sz="1600" b="1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Austral e </a:t>
            </a:r>
            <a:r>
              <a:rPr lang="en-US" sz="1600" b="1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apresenta</a:t>
            </a:r>
            <a:r>
              <a:rPr lang="en-US" sz="1600" b="1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caracteristicas</a:t>
            </a:r>
            <a:r>
              <a:rPr lang="en-US" sz="1600" b="1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geográfica</a:t>
            </a:r>
            <a:r>
              <a:rPr lang="en-US" sz="1600" b="1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que </a:t>
            </a:r>
            <a:r>
              <a:rPr lang="en-US" sz="1600" b="1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influênciam</a:t>
            </a:r>
            <a:r>
              <a:rPr lang="en-US" sz="1600" b="1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directamente</a:t>
            </a:r>
            <a:r>
              <a:rPr lang="en-US" sz="1600" b="1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a </a:t>
            </a:r>
            <a:r>
              <a:rPr lang="en-US" sz="1600" b="1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organização</a:t>
            </a:r>
            <a:r>
              <a:rPr lang="en-US" sz="1600" b="1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e a </a:t>
            </a:r>
            <a:r>
              <a:rPr lang="en-US" sz="1600" b="1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prestação</a:t>
            </a:r>
            <a:r>
              <a:rPr lang="en-US" sz="1600" b="1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de </a:t>
            </a:r>
            <a:r>
              <a:rPr lang="en-US" sz="1600" b="1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serviços</a:t>
            </a:r>
            <a:r>
              <a:rPr lang="en-US" sz="1600" b="1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de Saúde.  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bg1"/>
              </a:solidFill>
              <a:latin typeface=""/>
              <a:ea typeface="Source Sans 3" pitchFamily="34" charset="-122"/>
              <a:cs typeface="Source Sans 3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Capital: </a:t>
            </a:r>
            <a:r>
              <a:rPr lang="en-US" sz="1600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Luanda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bg1"/>
              </a:solidFill>
              <a:latin typeface=""/>
              <a:ea typeface="Source Sans 3" pitchFamily="34" charset="-122"/>
              <a:cs typeface="Source Sans 3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Supreficie</a:t>
            </a:r>
            <a:r>
              <a:rPr lang="en-US" sz="1600" b="1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: </a:t>
            </a:r>
            <a:r>
              <a:rPr lang="en-US" sz="1600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1.246.700 km².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bg1"/>
              </a:solidFill>
              <a:latin typeface=""/>
              <a:ea typeface="Source Sans 3" pitchFamily="34" charset="-122"/>
              <a:cs typeface="Source Sans 3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Fronteiras</a:t>
            </a:r>
            <a:r>
              <a:rPr lang="en-US" sz="1600" b="1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: </a:t>
            </a:r>
            <a:r>
              <a:rPr lang="en-US" sz="1600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Namíbia</a:t>
            </a:r>
            <a:r>
              <a:rPr lang="en-US" sz="1600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a Sul, República do Congo a Norte , República </a:t>
            </a:r>
            <a:r>
              <a:rPr lang="en-US" sz="1600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Democrática</a:t>
            </a:r>
            <a:r>
              <a:rPr lang="en-US" sz="1600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do Congo a Norte e </a:t>
            </a:r>
            <a:r>
              <a:rPr lang="en-US" sz="1600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Nordeste</a:t>
            </a:r>
            <a:r>
              <a:rPr lang="en-US" sz="1600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Zâmbia</a:t>
            </a:r>
            <a:r>
              <a:rPr lang="en-US" sz="1600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a Este e </a:t>
            </a:r>
            <a:r>
              <a:rPr lang="en-US" sz="1600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uma</a:t>
            </a:r>
            <a:r>
              <a:rPr lang="en-US" sz="1600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extensa </a:t>
            </a:r>
            <a:r>
              <a:rPr lang="en-US" sz="1600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faixa</a:t>
            </a:r>
            <a:r>
              <a:rPr lang="en-US" sz="1600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costeira</a:t>
            </a:r>
            <a:r>
              <a:rPr lang="en-US" sz="1600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com o Oceano </a:t>
            </a:r>
            <a:r>
              <a:rPr lang="en-US" sz="1600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Atlântico</a:t>
            </a:r>
            <a:r>
              <a:rPr lang="en-US" sz="1600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a Oeste. 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58BA8AB6-D4BB-6BB5-B27D-D056D1BABC95}"/>
              </a:ext>
            </a:extLst>
          </p:cNvPr>
          <p:cNvSpPr txBox="1"/>
          <p:nvPr/>
        </p:nvSpPr>
        <p:spPr>
          <a:xfrm>
            <a:off x="457201" y="728248"/>
            <a:ext cx="3111243" cy="529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94"/>
              </a:lnSpc>
            </a:pPr>
            <a:r>
              <a:rPr lang="en-US" sz="3139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ANGOLA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62E1BFED-3223-DB12-7933-E002E76262C4}"/>
              </a:ext>
            </a:extLst>
          </p:cNvPr>
          <p:cNvSpPr txBox="1"/>
          <p:nvPr/>
        </p:nvSpPr>
        <p:spPr>
          <a:xfrm>
            <a:off x="457200" y="210831"/>
            <a:ext cx="64008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CARACTERIZAÇÃO GEOGRÁFICA</a:t>
            </a:r>
          </a:p>
        </p:txBody>
      </p:sp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1BE15729-6DAC-09D6-5D9D-A2CB9D4D8283}"/>
              </a:ext>
            </a:extLst>
          </p:cNvPr>
          <p:cNvSpPr/>
          <p:nvPr/>
        </p:nvSpPr>
        <p:spPr>
          <a:xfrm>
            <a:off x="212591" y="5995913"/>
            <a:ext cx="6588259" cy="660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PT" sz="2400" b="1" dirty="0">
                <a:solidFill>
                  <a:srgbClr val="C00000"/>
                </a:solidFill>
                <a:latin typeface=""/>
                <a:cs typeface="Calibri" panose="020F0502020204030204" pitchFamily="34" charset="0"/>
              </a:rPr>
              <a:t>21</a:t>
            </a:r>
            <a:r>
              <a:rPr lang="pt-PT" sz="2400" dirty="0">
                <a:solidFill>
                  <a:srgbClr val="C00000"/>
                </a:solidFill>
                <a:latin typeface=""/>
                <a:cs typeface="Calibri" panose="020F0502020204030204" pitchFamily="34" charset="0"/>
              </a:rPr>
              <a:t> Províncias, </a:t>
            </a:r>
            <a:r>
              <a:rPr lang="pt-PT" sz="2400" b="1" dirty="0">
                <a:solidFill>
                  <a:srgbClr val="C00000"/>
                </a:solidFill>
                <a:latin typeface=""/>
                <a:cs typeface="Calibri" panose="020F0502020204030204" pitchFamily="34" charset="0"/>
              </a:rPr>
              <a:t>326</a:t>
            </a:r>
            <a:r>
              <a:rPr lang="pt-PT" sz="2400" dirty="0">
                <a:solidFill>
                  <a:srgbClr val="C00000"/>
                </a:solidFill>
                <a:latin typeface=""/>
                <a:cs typeface="Calibri" panose="020F0502020204030204" pitchFamily="34" charset="0"/>
              </a:rPr>
              <a:t> Municípios, </a:t>
            </a:r>
            <a:r>
              <a:rPr lang="pt-PT" sz="2400" b="1" dirty="0">
                <a:solidFill>
                  <a:srgbClr val="C00000"/>
                </a:solidFill>
                <a:latin typeface=""/>
                <a:cs typeface="Calibri" panose="020F0502020204030204" pitchFamily="34" charset="0"/>
              </a:rPr>
              <a:t>378</a:t>
            </a:r>
            <a:r>
              <a:rPr lang="pt-PT" sz="2400" dirty="0">
                <a:solidFill>
                  <a:srgbClr val="C00000"/>
                </a:solidFill>
                <a:latin typeface=""/>
                <a:cs typeface="Calibri" panose="020F0502020204030204" pitchFamily="34" charset="0"/>
              </a:rPr>
              <a:t> comunas</a:t>
            </a:r>
            <a:endParaRPr lang="pt-PT" sz="2400" dirty="0">
              <a:solidFill>
                <a:srgbClr val="C00000"/>
              </a:solidFill>
              <a:latin typeface="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F859C9D-8887-710E-F59F-F9A62DFA9D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98" y="6496831"/>
            <a:ext cx="453875" cy="453875"/>
          </a:xfrm>
          <a:prstGeom prst="rect">
            <a:avLst/>
          </a:prstGeom>
        </p:spPr>
      </p:pic>
      <p:pic>
        <p:nvPicPr>
          <p:cNvPr id="6" name="Imagem 9">
            <a:extLst>
              <a:ext uri="{FF2B5EF4-FFF2-40B4-BE49-F238E27FC236}">
                <a16:creationId xmlns:a16="http://schemas.microsoft.com/office/drawing/2014/main" id="{84273648-588E-65E4-CE54-94987E6F58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16" y="6578600"/>
            <a:ext cx="1451985" cy="255232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098A461D-B768-DF54-97F1-DD6C1DA615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B4B9D92-6473-F0CC-014F-F7C83C012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7187" y="-31822"/>
            <a:ext cx="5246826" cy="692639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9E542F2-8EFE-177C-2476-688B9F217C12}"/>
              </a:ext>
            </a:extLst>
          </p:cNvPr>
          <p:cNvSpPr txBox="1"/>
          <p:nvPr/>
        </p:nvSpPr>
        <p:spPr>
          <a:xfrm>
            <a:off x="11400438" y="6311900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9C07B-7E1D-284E-4424-15F469B7E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7C20DDB-FA04-C8FE-4DD0-B40B8399694C}"/>
              </a:ext>
            </a:extLst>
          </p:cNvPr>
          <p:cNvSpPr/>
          <p:nvPr/>
        </p:nvSpPr>
        <p:spPr>
          <a:xfrm>
            <a:off x="21898" y="-1"/>
            <a:ext cx="749482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 sz="1200" dirty="0"/>
          </a:p>
        </p:txBody>
      </p:sp>
      <p:sp>
        <p:nvSpPr>
          <p:cNvPr id="30" name="Text 1">
            <a:extLst>
              <a:ext uri="{FF2B5EF4-FFF2-40B4-BE49-F238E27FC236}">
                <a16:creationId xmlns:a16="http://schemas.microsoft.com/office/drawing/2014/main" id="{5272C48D-CA09-24E1-9EC2-DF226E99D597}"/>
              </a:ext>
            </a:extLst>
          </p:cNvPr>
          <p:cNvSpPr/>
          <p:nvPr/>
        </p:nvSpPr>
        <p:spPr>
          <a:xfrm>
            <a:off x="712216" y="1508423"/>
            <a:ext cx="1918113" cy="208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67"/>
              </a:lnSpc>
            </a:pPr>
            <a:r>
              <a:rPr lang="en-US" sz="1867" b="1" dirty="0">
                <a:solidFill>
                  <a:srgbClr val="C00000"/>
                </a:solidFill>
                <a:latin typeface=""/>
                <a:ea typeface="Source Serif 4 Semi Bold" pitchFamily="34" charset="-122"/>
                <a:cs typeface="Source Serif 4 Semi Bold" pitchFamily="34" charset="-120"/>
              </a:rPr>
              <a:t>População Total</a:t>
            </a:r>
            <a:endParaRPr lang="en-US" sz="1867" b="1" dirty="0">
              <a:solidFill>
                <a:srgbClr val="C00000"/>
              </a:solidFill>
              <a:latin typeface=""/>
            </a:endParaRPr>
          </a:p>
        </p:txBody>
      </p:sp>
      <p:sp>
        <p:nvSpPr>
          <p:cNvPr id="31" name="Text 3">
            <a:extLst>
              <a:ext uri="{FF2B5EF4-FFF2-40B4-BE49-F238E27FC236}">
                <a16:creationId xmlns:a16="http://schemas.microsoft.com/office/drawing/2014/main" id="{D6D1921F-18BF-C8CE-4314-7717A8FFF0D0}"/>
              </a:ext>
            </a:extLst>
          </p:cNvPr>
          <p:cNvSpPr/>
          <p:nvPr/>
        </p:nvSpPr>
        <p:spPr>
          <a:xfrm>
            <a:off x="4180276" y="1577381"/>
            <a:ext cx="1918113" cy="208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67"/>
              </a:lnSpc>
            </a:pPr>
            <a:r>
              <a:rPr lang="en-US" sz="1867" b="1" dirty="0">
                <a:solidFill>
                  <a:srgbClr val="C00000"/>
                </a:solidFill>
                <a:latin typeface=""/>
                <a:ea typeface="Source Serif 4 Semi Bold" pitchFamily="34" charset="-122"/>
                <a:cs typeface="Source Serif 4 Semi Bold" pitchFamily="34" charset="-120"/>
              </a:rPr>
              <a:t>Estrutura Etária</a:t>
            </a:r>
            <a:endParaRPr lang="en-US" sz="1867" b="1" dirty="0">
              <a:solidFill>
                <a:srgbClr val="C00000"/>
              </a:solidFill>
              <a:latin typeface=""/>
            </a:endParaRPr>
          </a:p>
        </p:txBody>
      </p:sp>
      <p:sp>
        <p:nvSpPr>
          <p:cNvPr id="32" name="Text 5">
            <a:extLst>
              <a:ext uri="{FF2B5EF4-FFF2-40B4-BE49-F238E27FC236}">
                <a16:creationId xmlns:a16="http://schemas.microsoft.com/office/drawing/2014/main" id="{23D529B1-BB61-26B2-306E-351217D6F7AB}"/>
              </a:ext>
            </a:extLst>
          </p:cNvPr>
          <p:cNvSpPr/>
          <p:nvPr/>
        </p:nvSpPr>
        <p:spPr>
          <a:xfrm>
            <a:off x="4176212" y="3251245"/>
            <a:ext cx="2198529" cy="451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34"/>
              </a:lnSpc>
            </a:pPr>
            <a:r>
              <a:rPr lang="en-US" sz="4800" b="1" dirty="0">
                <a:solidFill>
                  <a:srgbClr val="C00000"/>
                </a:solidFill>
                <a:latin typeface="Impact" panose="020B0806030902050204" pitchFamily="34" charset="0"/>
                <a:ea typeface="Source Serif 4 Semi Bold" pitchFamily="34" charset="-122"/>
                <a:cs typeface="Source Serif 4 Semi Bold" pitchFamily="34" charset="-120"/>
              </a:rPr>
              <a:t>64%</a:t>
            </a:r>
            <a:endParaRPr lang="en-US" sz="48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33" name="Text 6">
            <a:extLst>
              <a:ext uri="{FF2B5EF4-FFF2-40B4-BE49-F238E27FC236}">
                <a16:creationId xmlns:a16="http://schemas.microsoft.com/office/drawing/2014/main" id="{B9B9F614-E2EE-6FB2-5881-CDBF042ACC4B}"/>
              </a:ext>
            </a:extLst>
          </p:cNvPr>
          <p:cNvSpPr/>
          <p:nvPr/>
        </p:nvSpPr>
        <p:spPr>
          <a:xfrm>
            <a:off x="4530844" y="3894765"/>
            <a:ext cx="1609249" cy="201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67"/>
              </a:lnSpc>
            </a:pPr>
            <a:r>
              <a:rPr lang="en-US" sz="1267" b="1" dirty="0">
                <a:solidFill>
                  <a:srgbClr val="272525"/>
                </a:solidFill>
                <a:latin typeface=""/>
                <a:ea typeface="Source Serif 4 Semi Bold" pitchFamily="34" charset="-122"/>
                <a:cs typeface="Source Serif 4 Semi Bold" pitchFamily="34" charset="-120"/>
              </a:rPr>
              <a:t>Menores de 24 anos</a:t>
            </a:r>
            <a:endParaRPr lang="en-US" sz="1267" b="1" dirty="0">
              <a:latin typeface=""/>
            </a:endParaRPr>
          </a:p>
        </p:txBody>
      </p:sp>
      <p:sp>
        <p:nvSpPr>
          <p:cNvPr id="34" name="Text 7">
            <a:extLst>
              <a:ext uri="{FF2B5EF4-FFF2-40B4-BE49-F238E27FC236}">
                <a16:creationId xmlns:a16="http://schemas.microsoft.com/office/drawing/2014/main" id="{65602EAE-E609-2F70-1DB4-8DF391E17974}"/>
              </a:ext>
            </a:extLst>
          </p:cNvPr>
          <p:cNvSpPr/>
          <p:nvPr/>
        </p:nvSpPr>
        <p:spPr>
          <a:xfrm>
            <a:off x="4134270" y="5172435"/>
            <a:ext cx="2442845" cy="4062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00"/>
              </a:lnSpc>
            </a:pPr>
            <a:endParaRPr lang="en-US" sz="1200" b="1" dirty="0">
              <a:latin typeface=""/>
            </a:endParaRPr>
          </a:p>
        </p:txBody>
      </p:sp>
      <p:sp>
        <p:nvSpPr>
          <p:cNvPr id="35" name="Text 8">
            <a:extLst>
              <a:ext uri="{FF2B5EF4-FFF2-40B4-BE49-F238E27FC236}">
                <a16:creationId xmlns:a16="http://schemas.microsoft.com/office/drawing/2014/main" id="{A74C8E67-0185-731F-F038-E68BB5B51D07}"/>
              </a:ext>
            </a:extLst>
          </p:cNvPr>
          <p:cNvSpPr/>
          <p:nvPr/>
        </p:nvSpPr>
        <p:spPr>
          <a:xfrm>
            <a:off x="498280" y="3383580"/>
            <a:ext cx="2198529" cy="44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34"/>
              </a:lnSpc>
            </a:pPr>
            <a:r>
              <a:rPr lang="en-US" sz="4800" b="1" dirty="0">
                <a:solidFill>
                  <a:srgbClr val="C00000"/>
                </a:solidFill>
                <a:latin typeface="Impact" panose="020B0806030902050204" pitchFamily="34" charset="0"/>
                <a:ea typeface="Source Serif 4 Semi Bold" pitchFamily="34" charset="-122"/>
                <a:cs typeface="Source Serif 4 Semi Bold" pitchFamily="34" charset="-120"/>
              </a:rPr>
              <a:t>35M</a:t>
            </a:r>
            <a:endParaRPr lang="en-US" sz="48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36" name="Text 9">
            <a:extLst>
              <a:ext uri="{FF2B5EF4-FFF2-40B4-BE49-F238E27FC236}">
                <a16:creationId xmlns:a16="http://schemas.microsoft.com/office/drawing/2014/main" id="{D43F075B-51D3-A3C6-5951-B9E3A1ADEF7A}"/>
              </a:ext>
            </a:extLst>
          </p:cNvPr>
          <p:cNvSpPr/>
          <p:nvPr/>
        </p:nvSpPr>
        <p:spPr>
          <a:xfrm>
            <a:off x="792920" y="3917568"/>
            <a:ext cx="1609249" cy="201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67"/>
              </a:lnSpc>
            </a:pPr>
            <a:r>
              <a:rPr lang="en-US" sz="1267" b="1" dirty="0">
                <a:solidFill>
                  <a:srgbClr val="272525"/>
                </a:solidFill>
                <a:latin typeface=""/>
                <a:ea typeface="Source Serif 4 Semi Bold" pitchFamily="34" charset="-122"/>
                <a:cs typeface="Source Serif 4 Semi Bold" pitchFamily="34" charset="-120"/>
              </a:rPr>
              <a:t>População Total</a:t>
            </a:r>
            <a:endParaRPr lang="en-US" sz="1267" b="1" dirty="0">
              <a:latin typeface=""/>
            </a:endParaRPr>
          </a:p>
        </p:txBody>
      </p:sp>
      <p:sp>
        <p:nvSpPr>
          <p:cNvPr id="39" name="TextBox 13">
            <a:extLst>
              <a:ext uri="{FF2B5EF4-FFF2-40B4-BE49-F238E27FC236}">
                <a16:creationId xmlns:a16="http://schemas.microsoft.com/office/drawing/2014/main" id="{820A6A24-76E5-A3AE-DEC3-E6E4C9E757E1}"/>
              </a:ext>
            </a:extLst>
          </p:cNvPr>
          <p:cNvSpPr txBox="1"/>
          <p:nvPr/>
        </p:nvSpPr>
        <p:spPr>
          <a:xfrm>
            <a:off x="252344" y="306960"/>
            <a:ext cx="64008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PERFIL DEMOGRÁFICO 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Um País Jovem</a:t>
            </a:r>
          </a:p>
        </p:txBody>
      </p:sp>
      <p:sp>
        <p:nvSpPr>
          <p:cNvPr id="40" name="Text 2">
            <a:extLst>
              <a:ext uri="{FF2B5EF4-FFF2-40B4-BE49-F238E27FC236}">
                <a16:creationId xmlns:a16="http://schemas.microsoft.com/office/drawing/2014/main" id="{9D98EA80-192A-E4E9-050A-9615F7A38B1D}"/>
              </a:ext>
            </a:extLst>
          </p:cNvPr>
          <p:cNvSpPr/>
          <p:nvPr/>
        </p:nvSpPr>
        <p:spPr>
          <a:xfrm>
            <a:off x="619887" y="2005639"/>
            <a:ext cx="2945245" cy="10117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"/>
                <a:ea typeface="Source Sans 3" pitchFamily="34" charset="-122"/>
                <a:cs typeface="Source Sans 3" pitchFamily="34" charset="-120"/>
              </a:rPr>
              <a:t>Angola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"/>
                <a:ea typeface="Source Sans 3" pitchFamily="34" charset="-122"/>
                <a:cs typeface="Source Sans 3" pitchFamily="34" charset="-120"/>
              </a:rPr>
              <a:t>conta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"/>
                <a:ea typeface="Source Sans 3" pitchFamily="34" charset="-122"/>
                <a:cs typeface="Source Sans 3" pitchFamily="34" charset="-120"/>
              </a:rPr>
              <a:t> com 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"/>
                <a:ea typeface="Source Sans 3" pitchFamily="34" charset="-122"/>
                <a:cs typeface="Source Sans 3" pitchFamily="34" charset="-120"/>
              </a:rPr>
              <a:t>35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"/>
                <a:ea typeface="Source Sans 3" pitchFamily="34" charset="-122"/>
                <a:cs typeface="Source Sans 3" pitchFamily="34" charset="-120"/>
              </a:rPr>
              <a:t> milhões de habitantes, tornando-se um dos países mais populosos da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"/>
                <a:ea typeface="Source Sans 3" pitchFamily="34" charset="-122"/>
                <a:cs typeface="Source Sans 3" pitchFamily="34" charset="-120"/>
              </a:rPr>
              <a:t>África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"/>
                <a:ea typeface="Source Sans 3" pitchFamily="34" charset="-122"/>
                <a:cs typeface="Source Sans 3" pitchFamily="34" charset="-120"/>
              </a:rPr>
              <a:t> Austral,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"/>
                <a:ea typeface="Source Sans 3" pitchFamily="34" charset="-122"/>
                <a:cs typeface="Source Sans 3" pitchFamily="34" charset="-120"/>
              </a:rPr>
              <a:t>segundo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"/>
                <a:ea typeface="Source Sans 3" pitchFamily="34" charset="-122"/>
                <a:cs typeface="Source Sans 3" pitchFamily="34" charset="-120"/>
              </a:rPr>
              <a:t> o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"/>
                <a:ea typeface="Source Sans 3" pitchFamily="34" charset="-122"/>
                <a:cs typeface="Source Sans 3" pitchFamily="34" charset="-120"/>
              </a:rPr>
              <a:t>último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"/>
                <a:ea typeface="Source Sans 3" pitchFamily="34" charset="-122"/>
                <a:cs typeface="Source Sans 3" pitchFamily="34" charset="-120"/>
              </a:rPr>
              <a:t>Censo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"/>
                <a:ea typeface="Source Sans 3" pitchFamily="34" charset="-122"/>
                <a:cs typeface="Source Sans 3" pitchFamily="34" charset="-120"/>
              </a:rPr>
              <a:t>Populacional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"/>
                <a:ea typeface="Source Sans 3" pitchFamily="34" charset="-122"/>
                <a:cs typeface="Source Sans 3" pitchFamily="34" charset="-120"/>
              </a:rPr>
              <a:t> 2024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"/>
            </a:endParaRPr>
          </a:p>
        </p:txBody>
      </p:sp>
      <p:sp>
        <p:nvSpPr>
          <p:cNvPr id="41" name="Text 4">
            <a:extLst>
              <a:ext uri="{FF2B5EF4-FFF2-40B4-BE49-F238E27FC236}">
                <a16:creationId xmlns:a16="http://schemas.microsoft.com/office/drawing/2014/main" id="{C4588213-86E6-5C91-DC2B-CA219F90FDDF}"/>
              </a:ext>
            </a:extLst>
          </p:cNvPr>
          <p:cNvSpPr/>
          <p:nvPr/>
        </p:nvSpPr>
        <p:spPr>
          <a:xfrm>
            <a:off x="3878568" y="1921742"/>
            <a:ext cx="2945245" cy="10117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00"/>
              </a:lnSpc>
            </a:pPr>
            <a:r>
              <a:rPr lang="pt-BR" sz="1333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A população maioritariamente </a:t>
            </a:r>
            <a:r>
              <a:rPr lang="pt-BR" sz="1333" b="1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jovem (64%), com menos de 24 anos</a:t>
            </a:r>
            <a:r>
              <a:rPr lang="pt-BR" sz="1333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, que constitui um potencial factor de desenvolvimento do País.</a:t>
            </a:r>
            <a:endParaRPr lang="en-US" sz="1333" dirty="0">
              <a:solidFill>
                <a:schemeClr val="tx1">
                  <a:lumMod val="95000"/>
                  <a:lumOff val="5000"/>
                </a:schemeClr>
              </a:solidFill>
              <a:latin typeface="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CDFF256-98EF-FAB9-4631-B71A825D7593}"/>
              </a:ext>
            </a:extLst>
          </p:cNvPr>
          <p:cNvSpPr/>
          <p:nvPr/>
        </p:nvSpPr>
        <p:spPr>
          <a:xfrm>
            <a:off x="-40132" y="5562621"/>
            <a:ext cx="12192000" cy="1565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sp>
        <p:nvSpPr>
          <p:cNvPr id="4" name="Text 11">
            <a:extLst>
              <a:ext uri="{FF2B5EF4-FFF2-40B4-BE49-F238E27FC236}">
                <a16:creationId xmlns:a16="http://schemas.microsoft.com/office/drawing/2014/main" id="{F15E5E7E-205C-2E0C-51F6-F3B905B59B0F}"/>
              </a:ext>
            </a:extLst>
          </p:cNvPr>
          <p:cNvSpPr/>
          <p:nvPr/>
        </p:nvSpPr>
        <p:spPr>
          <a:xfrm>
            <a:off x="244551" y="5526168"/>
            <a:ext cx="11370056" cy="918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A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população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jovem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representa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um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potencial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para o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dividendo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demográfico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impulsionando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o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crescimento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e o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desenvolvimento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sustentável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do País.  É por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isso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que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estamos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a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investir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Saúde,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educação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especialização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profissional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grantindo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que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este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potencial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se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traduza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em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benefícios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concretos</a:t>
            </a:r>
            <a:r>
              <a:rPr lang="en-US" dirty="0">
                <a:solidFill>
                  <a:schemeClr val="bg1"/>
                </a:solidFill>
                <a:latin typeface=""/>
                <a:ea typeface="Source Sans 3" pitchFamily="34" charset="-122"/>
                <a:cs typeface="Source Sans 3" pitchFamily="34" charset="-120"/>
              </a:rPr>
              <a:t>. </a:t>
            </a:r>
            <a:endParaRPr lang="en-US" dirty="0">
              <a:solidFill>
                <a:schemeClr val="bg1"/>
              </a:solidFill>
              <a:latin typeface="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C056C9A-3316-F10D-48F2-6145A4C725F2}"/>
              </a:ext>
            </a:extLst>
          </p:cNvPr>
          <p:cNvGrpSpPr/>
          <p:nvPr/>
        </p:nvGrpSpPr>
        <p:grpSpPr>
          <a:xfrm>
            <a:off x="7624596" y="1162810"/>
            <a:ext cx="4525238" cy="4172287"/>
            <a:chOff x="11394504" y="1499150"/>
            <a:chExt cx="6787857" cy="6258431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45704638-6032-E935-4862-82BAE03BB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52"/>
            <a:stretch>
              <a:fillRect/>
            </a:stretch>
          </p:blipFill>
          <p:spPr>
            <a:xfrm>
              <a:off x="11394504" y="1499150"/>
              <a:ext cx="6787857" cy="6258431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0AB18F4E-9B3D-4706-2032-DF086A6C83DB}"/>
                </a:ext>
              </a:extLst>
            </p:cNvPr>
            <p:cNvSpPr txBox="1"/>
            <p:nvPr/>
          </p:nvSpPr>
          <p:spPr>
            <a:xfrm>
              <a:off x="12573000" y="1607320"/>
              <a:ext cx="1768490" cy="415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sz="1200" dirty="0">
                  <a:solidFill>
                    <a:schemeClr val="bg1">
                      <a:lumMod val="50000"/>
                    </a:schemeClr>
                  </a:solidFill>
                </a:rPr>
                <a:t>MASCULINO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A711665C-3409-D824-2387-0B5CF0D9985A}"/>
                </a:ext>
              </a:extLst>
            </p:cNvPr>
            <p:cNvSpPr txBox="1"/>
            <p:nvPr/>
          </p:nvSpPr>
          <p:spPr>
            <a:xfrm>
              <a:off x="15621000" y="1607320"/>
              <a:ext cx="1768490" cy="415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sz="1200" dirty="0">
                  <a:solidFill>
                    <a:schemeClr val="bg1">
                      <a:lumMod val="50000"/>
                    </a:schemeClr>
                  </a:solidFill>
                </a:rPr>
                <a:t>FEMININO</a:t>
              </a:r>
            </a:p>
          </p:txBody>
        </p:sp>
      </p:grpSp>
      <p:pic>
        <p:nvPicPr>
          <p:cNvPr id="5" name="Picture 12">
            <a:extLst>
              <a:ext uri="{FF2B5EF4-FFF2-40B4-BE49-F238E27FC236}">
                <a16:creationId xmlns:a16="http://schemas.microsoft.com/office/drawing/2014/main" id="{AD27C493-DAFF-BA4C-006D-F96EE0ED24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áfico 6" descr="Homem com preenchimento sólido">
            <a:extLst>
              <a:ext uri="{FF2B5EF4-FFF2-40B4-BE49-F238E27FC236}">
                <a16:creationId xmlns:a16="http://schemas.microsoft.com/office/drawing/2014/main" id="{93808D68-23AE-A9B1-148F-CE6F6734E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98759" y="4636045"/>
            <a:ext cx="914400" cy="914400"/>
          </a:xfrm>
          <a:prstGeom prst="rect">
            <a:avLst/>
          </a:prstGeom>
        </p:spPr>
      </p:pic>
      <p:pic>
        <p:nvPicPr>
          <p:cNvPr id="13" name="Gráfico 12" descr="Mulher com preenchimento sólido">
            <a:extLst>
              <a:ext uri="{FF2B5EF4-FFF2-40B4-BE49-F238E27FC236}">
                <a16:creationId xmlns:a16="http://schemas.microsoft.com/office/drawing/2014/main" id="{059B7716-881B-7D6A-1533-491118162E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37277" y="4655462"/>
            <a:ext cx="914400" cy="914400"/>
          </a:xfrm>
          <a:prstGeom prst="rect">
            <a:avLst/>
          </a:prstGeom>
        </p:spPr>
      </p:pic>
      <p:sp>
        <p:nvSpPr>
          <p:cNvPr id="14" name="Text 5">
            <a:extLst>
              <a:ext uri="{FF2B5EF4-FFF2-40B4-BE49-F238E27FC236}">
                <a16:creationId xmlns:a16="http://schemas.microsoft.com/office/drawing/2014/main" id="{C5796D13-E3EE-0249-8D3E-2AE391BF088F}"/>
              </a:ext>
            </a:extLst>
          </p:cNvPr>
          <p:cNvSpPr/>
          <p:nvPr/>
        </p:nvSpPr>
        <p:spPr>
          <a:xfrm>
            <a:off x="1500469" y="4934072"/>
            <a:ext cx="2198529" cy="451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34"/>
              </a:lnSpc>
            </a:pP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ea typeface="Source Serif 4 Semi Bold" pitchFamily="34" charset="-122"/>
                <a:cs typeface="Arial" panose="020B0604020202020204" pitchFamily="34" charset="0"/>
              </a:rPr>
              <a:t>51%</a:t>
            </a:r>
            <a:endParaRPr lang="en-US" sz="3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5">
            <a:extLst>
              <a:ext uri="{FF2B5EF4-FFF2-40B4-BE49-F238E27FC236}">
                <a16:creationId xmlns:a16="http://schemas.microsoft.com/office/drawing/2014/main" id="{CD8E136D-FDCB-64CF-A562-21DEC429D19B}"/>
              </a:ext>
            </a:extLst>
          </p:cNvPr>
          <p:cNvSpPr/>
          <p:nvPr/>
        </p:nvSpPr>
        <p:spPr>
          <a:xfrm>
            <a:off x="3767353" y="4892145"/>
            <a:ext cx="2198529" cy="451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34"/>
              </a:lnSpc>
            </a:pPr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ea typeface="Source Serif 4 Semi Bold" pitchFamily="34" charset="-122"/>
                <a:cs typeface="Arial" panose="020B0604020202020204" pitchFamily="34" charset="0"/>
              </a:rPr>
              <a:t>49%</a:t>
            </a:r>
            <a:endParaRPr lang="en-US" sz="3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6">
            <a:extLst>
              <a:ext uri="{FF2B5EF4-FFF2-40B4-BE49-F238E27FC236}">
                <a16:creationId xmlns:a16="http://schemas.microsoft.com/office/drawing/2014/main" id="{10D9A1FD-0A7C-E47D-B083-6254D48840E9}"/>
              </a:ext>
            </a:extLst>
          </p:cNvPr>
          <p:cNvSpPr/>
          <p:nvPr/>
        </p:nvSpPr>
        <p:spPr>
          <a:xfrm>
            <a:off x="3960588" y="5337890"/>
            <a:ext cx="1609249" cy="201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67"/>
              </a:lnSpc>
            </a:pPr>
            <a:r>
              <a:rPr lang="en-US" sz="1267" b="1" dirty="0">
                <a:solidFill>
                  <a:srgbClr val="272525"/>
                </a:solidFill>
                <a:latin typeface=""/>
                <a:ea typeface="Source Serif 4 Semi Bold" pitchFamily="34" charset="-122"/>
                <a:cs typeface="Source Serif 4 Semi Bold" pitchFamily="34" charset="-120"/>
              </a:rPr>
              <a:t>Homens</a:t>
            </a:r>
            <a:endParaRPr lang="en-US" sz="1267" b="1" dirty="0">
              <a:latin typeface=""/>
            </a:endParaRPr>
          </a:p>
        </p:txBody>
      </p:sp>
      <p:sp>
        <p:nvSpPr>
          <p:cNvPr id="17" name="Text 6">
            <a:extLst>
              <a:ext uri="{FF2B5EF4-FFF2-40B4-BE49-F238E27FC236}">
                <a16:creationId xmlns:a16="http://schemas.microsoft.com/office/drawing/2014/main" id="{3627B07E-18D0-0999-577C-7B47F7FABC7E}"/>
              </a:ext>
            </a:extLst>
          </p:cNvPr>
          <p:cNvSpPr/>
          <p:nvPr/>
        </p:nvSpPr>
        <p:spPr>
          <a:xfrm>
            <a:off x="1769505" y="5364919"/>
            <a:ext cx="1609249" cy="201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67"/>
              </a:lnSpc>
            </a:pPr>
            <a:r>
              <a:rPr lang="en-US" sz="1267" b="1" dirty="0" err="1">
                <a:solidFill>
                  <a:srgbClr val="272525"/>
                </a:solidFill>
                <a:latin typeface=""/>
                <a:ea typeface="Source Serif 4 Semi Bold" pitchFamily="34" charset="-122"/>
                <a:cs typeface="Source Serif 4 Semi Bold" pitchFamily="34" charset="-120"/>
              </a:rPr>
              <a:t>Mulheres</a:t>
            </a:r>
            <a:endParaRPr lang="en-US" sz="1267" b="1" dirty="0">
              <a:latin typeface=""/>
            </a:endParaRPr>
          </a:p>
        </p:txBody>
      </p:sp>
      <p:sp>
        <p:nvSpPr>
          <p:cNvPr id="18" name="Text 9">
            <a:extLst>
              <a:ext uri="{FF2B5EF4-FFF2-40B4-BE49-F238E27FC236}">
                <a16:creationId xmlns:a16="http://schemas.microsoft.com/office/drawing/2014/main" id="{25F9D336-317D-3189-3FFA-EC804AA4A2BC}"/>
              </a:ext>
            </a:extLst>
          </p:cNvPr>
          <p:cNvSpPr/>
          <p:nvPr/>
        </p:nvSpPr>
        <p:spPr>
          <a:xfrm>
            <a:off x="2232479" y="4388683"/>
            <a:ext cx="2732560" cy="174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67"/>
              </a:lnSpc>
            </a:pPr>
            <a:r>
              <a:rPr lang="en-US" sz="1267" b="1" dirty="0" err="1">
                <a:solidFill>
                  <a:srgbClr val="272525"/>
                </a:solidFill>
                <a:latin typeface=""/>
                <a:ea typeface="Source Serif 4 Semi Bold" pitchFamily="34" charset="-122"/>
                <a:cs typeface="Source Serif 4 Semi Bold" pitchFamily="34" charset="-120"/>
              </a:rPr>
              <a:t>Distribuição</a:t>
            </a:r>
            <a:r>
              <a:rPr lang="en-US" sz="1267" b="1" dirty="0">
                <a:solidFill>
                  <a:srgbClr val="272525"/>
                </a:solidFill>
                <a:latin typeface=""/>
                <a:ea typeface="Source Serif 4 Semi Bold" pitchFamily="34" charset="-122"/>
                <a:cs typeface="Source Serif 4 Semi Bold" pitchFamily="34" charset="-120"/>
              </a:rPr>
              <a:t> da </a:t>
            </a:r>
            <a:r>
              <a:rPr lang="en-US" sz="1267" b="1" dirty="0" err="1">
                <a:solidFill>
                  <a:srgbClr val="272525"/>
                </a:solidFill>
                <a:latin typeface=""/>
                <a:ea typeface="Source Serif 4 Semi Bold" pitchFamily="34" charset="-122"/>
                <a:cs typeface="Source Serif 4 Semi Bold" pitchFamily="34" charset="-120"/>
              </a:rPr>
              <a:t>População</a:t>
            </a:r>
            <a:r>
              <a:rPr lang="en-US" sz="1267" b="1" dirty="0">
                <a:solidFill>
                  <a:srgbClr val="272525"/>
                </a:solidFill>
                <a:latin typeface=""/>
                <a:ea typeface="Source Serif 4 Semi Bold" pitchFamily="34" charset="-122"/>
                <a:cs typeface="Source Serif 4 Semi Bold" pitchFamily="34" charset="-120"/>
              </a:rPr>
              <a:t> por </a:t>
            </a:r>
            <a:r>
              <a:rPr lang="en-US" sz="1267" b="1" dirty="0" err="1">
                <a:solidFill>
                  <a:srgbClr val="272525"/>
                </a:solidFill>
                <a:latin typeface=""/>
                <a:ea typeface="Source Serif 4 Semi Bold" pitchFamily="34" charset="-122"/>
                <a:cs typeface="Source Serif 4 Semi Bold" pitchFamily="34" charset="-120"/>
              </a:rPr>
              <a:t>sexo</a:t>
            </a:r>
            <a:endParaRPr lang="en-US" sz="1267" b="1" dirty="0">
              <a:solidFill>
                <a:srgbClr val="272525"/>
              </a:solidFill>
              <a:latin typeface=""/>
              <a:ea typeface="Source Serif 4 Semi Bold" pitchFamily="34" charset="-122"/>
              <a:cs typeface="Source Serif 4 Semi Bold" pitchFamily="34" charset="-12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0D1CD4C-D9EB-EFC9-5DDC-61D0B686589B}"/>
              </a:ext>
            </a:extLst>
          </p:cNvPr>
          <p:cNvSpPr txBox="1"/>
          <p:nvPr/>
        </p:nvSpPr>
        <p:spPr>
          <a:xfrm>
            <a:off x="11537812" y="6526154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56194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children laughing&#10;&#10;AI-generated content may be incorrect.">
            <a:extLst>
              <a:ext uri="{FF2B5EF4-FFF2-40B4-BE49-F238E27FC236}">
                <a16:creationId xmlns:a16="http://schemas.microsoft.com/office/drawing/2014/main" id="{E4A66213-5154-C845-98D6-0862609C76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0"/>
          <a:stretch/>
        </p:blipFill>
        <p:spPr>
          <a:xfrm>
            <a:off x="6660859" y="635000"/>
            <a:ext cx="5531141" cy="5921673"/>
          </a:xfrm>
          <a:prstGeom prst="rect">
            <a:avLst/>
          </a:prstGeom>
        </p:spPr>
      </p:pic>
      <p:sp>
        <p:nvSpPr>
          <p:cNvPr id="15" name="Marcador de Posição de Conteúdo 2">
            <a:extLst>
              <a:ext uri="{FF2B5EF4-FFF2-40B4-BE49-F238E27FC236}">
                <a16:creationId xmlns:a16="http://schemas.microsoft.com/office/drawing/2014/main" id="{8F35082C-0091-0952-96B9-6025BC0F666E}"/>
              </a:ext>
            </a:extLst>
          </p:cNvPr>
          <p:cNvSpPr txBox="1">
            <a:spLocks/>
          </p:cNvSpPr>
          <p:nvPr/>
        </p:nvSpPr>
        <p:spPr>
          <a:xfrm>
            <a:off x="548387" y="5586461"/>
            <a:ext cx="2198793" cy="431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Bahnschrift Light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50000"/>
              </a:lnSpc>
            </a:pPr>
            <a:r>
              <a:rPr lang="pt-PT" sz="1700" u="sng" dirty="0">
                <a:solidFill>
                  <a:schemeClr val="accent1"/>
                </a:solidFill>
              </a:rPr>
              <a:t>www.minsa.gov.ao</a:t>
            </a:r>
            <a:endParaRPr lang="pt-BR" sz="1700" u="sng" dirty="0">
              <a:solidFill>
                <a:schemeClr val="accent1"/>
              </a:solidFill>
            </a:endParaRPr>
          </a:p>
        </p:txBody>
      </p:sp>
      <p:sp>
        <p:nvSpPr>
          <p:cNvPr id="20" name="Retângulo 10">
            <a:extLst>
              <a:ext uri="{FF2B5EF4-FFF2-40B4-BE49-F238E27FC236}">
                <a16:creationId xmlns:a16="http://schemas.microsoft.com/office/drawing/2014/main" id="{23598C98-356A-BD36-D017-3238B2624A5D}"/>
              </a:ext>
            </a:extLst>
          </p:cNvPr>
          <p:cNvSpPr/>
          <p:nvPr/>
        </p:nvSpPr>
        <p:spPr>
          <a:xfrm>
            <a:off x="5351682" y="-482600"/>
            <a:ext cx="2026657" cy="7472815"/>
          </a:xfrm>
          <a:prstGeom prst="rect">
            <a:avLst/>
          </a:prstGeom>
          <a:solidFill>
            <a:schemeClr val="bg1"/>
          </a:solidFill>
          <a:effectLst>
            <a:softEdge rad="444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arcador de Posição de Conteúdo 2">
            <a:extLst>
              <a:ext uri="{FF2B5EF4-FFF2-40B4-BE49-F238E27FC236}">
                <a16:creationId xmlns:a16="http://schemas.microsoft.com/office/drawing/2014/main" id="{02B762F2-B915-6102-2EC6-F1E70E898529}"/>
              </a:ext>
            </a:extLst>
          </p:cNvPr>
          <p:cNvSpPr txBox="1">
            <a:spLocks/>
          </p:cNvSpPr>
          <p:nvPr/>
        </p:nvSpPr>
        <p:spPr>
          <a:xfrm>
            <a:off x="548386" y="1450746"/>
            <a:ext cx="5961786" cy="4505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Bahnschrift Light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50000"/>
              </a:lnSpc>
            </a:pPr>
            <a:r>
              <a:rPr lang="pt-PT" sz="1800" dirty="0">
                <a:latin typeface=""/>
              </a:rPr>
              <a:t>O Ministério da Saúde (MINSA) é o Departamento Ministerial que tem por missão definir e implementar a Política Nacional de Saúde, promover a execução do programa do Executivo relativo à Saúde e ao exercício das correspondentes funções normativas e de acompanhamento, visando a Cobertura Universal de Saúde do País, contribuindo para o desenvolvimento social e económico, como previsto no Decreto Presidencial nº 277/20 de 26 de Outubro (Estatuto Orgânico do MINSA).</a:t>
            </a:r>
            <a:endParaRPr lang="pt-BR" sz="1800" dirty="0">
              <a:latin typeface="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96DF8112-BCB6-DFE8-7180-96E3B90C20F7}"/>
              </a:ext>
            </a:extLst>
          </p:cNvPr>
          <p:cNvSpPr txBox="1"/>
          <p:nvPr/>
        </p:nvSpPr>
        <p:spPr>
          <a:xfrm>
            <a:off x="254000" y="193931"/>
            <a:ext cx="7359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C00000"/>
                </a:solidFill>
                <a:latin typeface="Cambria" panose="02040503050406030204" pitchFamily="18" charset="0"/>
              </a:defRPr>
            </a:lvl1pPr>
          </a:lstStyle>
          <a:p>
            <a:r>
              <a:rPr lang="pt-PT" sz="4000" dirty="0">
                <a:latin typeface=""/>
              </a:rPr>
              <a:t>Caracterização do Sector</a:t>
            </a:r>
            <a:endParaRPr lang="en-US" sz="4000" dirty="0">
              <a:latin typeface="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CCCD0BA-B47F-C37D-AF0B-F484610FCA12}"/>
              </a:ext>
            </a:extLst>
          </p:cNvPr>
          <p:cNvGrpSpPr/>
          <p:nvPr/>
        </p:nvGrpSpPr>
        <p:grpSpPr>
          <a:xfrm>
            <a:off x="558546" y="6383107"/>
            <a:ext cx="1676400" cy="173567"/>
            <a:chOff x="0" y="0"/>
            <a:chExt cx="662281" cy="6857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DFE9038-AE33-393C-E50D-D1CD2928DEF3}"/>
                </a:ext>
              </a:extLst>
            </p:cNvPr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819E4DBC-0DE8-15A6-1A0F-FE087B859D59}"/>
                </a:ext>
              </a:extLst>
            </p:cNvPr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4" name="Picture 12">
            <a:extLst>
              <a:ext uri="{FF2B5EF4-FFF2-40B4-BE49-F238E27FC236}">
                <a16:creationId xmlns:a16="http://schemas.microsoft.com/office/drawing/2014/main" id="{B2CA6265-A204-E468-5FE1-8A14A721AE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78884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643EFFBA-284F-536F-15E2-59C0077705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B3D8F75-966B-FF29-9083-DE0083F4C1C2}"/>
              </a:ext>
            </a:extLst>
          </p:cNvPr>
          <p:cNvSpPr txBox="1"/>
          <p:nvPr/>
        </p:nvSpPr>
        <p:spPr>
          <a:xfrm>
            <a:off x="11400438" y="6311900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19791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0407B5-D732-3AE6-C20D-F267CD2FD749}"/>
              </a:ext>
            </a:extLst>
          </p:cNvPr>
          <p:cNvSpPr/>
          <p:nvPr/>
        </p:nvSpPr>
        <p:spPr>
          <a:xfrm>
            <a:off x="-10160" y="5080000"/>
            <a:ext cx="6091936" cy="177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E9F566-86DD-D68D-AB15-DECAE70C6DC9}"/>
              </a:ext>
            </a:extLst>
          </p:cNvPr>
          <p:cNvSpPr txBox="1"/>
          <p:nvPr/>
        </p:nvSpPr>
        <p:spPr>
          <a:xfrm>
            <a:off x="254000" y="263180"/>
            <a:ext cx="7359650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C00000"/>
                </a:solidFill>
                <a:latin typeface="Cambria" panose="02040503050406030204" pitchFamily="18" charset="0"/>
              </a:defRPr>
            </a:lvl1pPr>
          </a:lstStyle>
          <a:p>
            <a:r>
              <a:rPr lang="pt-PT" sz="2133" dirty="0">
                <a:latin typeface=""/>
              </a:rPr>
              <a:t>Sistema Nacional de Saúde: Centrado nas pessoas e continuado</a:t>
            </a:r>
            <a:endParaRPr lang="en-US" sz="2133" dirty="0">
              <a:latin typeface=""/>
            </a:endParaRPr>
          </a:p>
        </p:txBody>
      </p:sp>
      <p:sp>
        <p:nvSpPr>
          <p:cNvPr id="3" name="CaixaDeTexto 6">
            <a:extLst>
              <a:ext uri="{FF2B5EF4-FFF2-40B4-BE49-F238E27FC236}">
                <a16:creationId xmlns:a16="http://schemas.microsoft.com/office/drawing/2014/main" id="{53FF5F84-67F5-B602-B5BC-8D0DD3E58D54}"/>
              </a:ext>
            </a:extLst>
          </p:cNvPr>
          <p:cNvSpPr txBox="1"/>
          <p:nvPr/>
        </p:nvSpPr>
        <p:spPr>
          <a:xfrm>
            <a:off x="188845" y="968017"/>
            <a:ext cx="5499655" cy="34815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pt-PT" dirty="0">
                <a:latin typeface=""/>
              </a:rPr>
              <a:t>O </a:t>
            </a:r>
            <a:r>
              <a:rPr lang="pt-PT" b="1" dirty="0">
                <a:latin typeface=""/>
              </a:rPr>
              <a:t>Sistema Nacional de Saúde </a:t>
            </a:r>
            <a:r>
              <a:rPr lang="pt-PT" dirty="0">
                <a:latin typeface=""/>
              </a:rPr>
              <a:t>configura-se como uma estrutura organizada em rede e hierarquizada em três níveis de administração sanitária e de prestação de serviços públicos(serviço nacional de saúde, serviço do exército e da policia) e privados (lucrativo e não lucrativo), cujos objectivos consistem na melhoria do estado de saúde da população, de forma a responder às suas expectativas. </a:t>
            </a:r>
          </a:p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pt-PT" sz="1600" b="1" dirty="0">
                <a:solidFill>
                  <a:schemeClr val="bg1"/>
                </a:solidFill>
              </a:rPr>
              <a:t>Esta estrutura oferece uma base sólida para desenvolver um sistema verdadeiramente integrado, que articula cuidados, programas , Sectores e  diferentes </a:t>
            </a:r>
            <a:r>
              <a:rPr lang="pt-PT" sz="1600" b="1" dirty="0" err="1">
                <a:solidFill>
                  <a:schemeClr val="bg1"/>
                </a:solidFill>
              </a:rPr>
              <a:t>actores</a:t>
            </a:r>
            <a:r>
              <a:rPr lang="pt-PT" sz="1600" b="1" dirty="0">
                <a:solidFill>
                  <a:schemeClr val="bg1"/>
                </a:solidFill>
              </a:rPr>
              <a:t> ( Governos Locais, privados, comunidades e parceiros).</a:t>
            </a:r>
            <a:endParaRPr lang="pt-PT" altLang="pt-PT" dirty="0">
              <a:solidFill>
                <a:schemeClr val="bg1"/>
              </a:solidFill>
              <a:latin typeface=""/>
            </a:endParaRPr>
          </a:p>
          <a:p>
            <a:pPr>
              <a:lnSpc>
                <a:spcPct val="160000"/>
              </a:lnSpc>
              <a:spcAft>
                <a:spcPts val="600"/>
              </a:spcAft>
            </a:pPr>
            <a:endParaRPr lang="pt-PT" altLang="pt-PT" dirty="0">
              <a:latin typeface=""/>
            </a:endParaRPr>
          </a:p>
          <a:p>
            <a:pPr>
              <a:lnSpc>
                <a:spcPct val="160000"/>
              </a:lnSpc>
              <a:spcAft>
                <a:spcPts val="600"/>
              </a:spcAft>
            </a:pPr>
            <a:endParaRPr lang="pt-PT" altLang="pt-PT" dirty="0">
              <a:latin typeface=""/>
            </a:endParaRPr>
          </a:p>
          <a:p>
            <a:pPr>
              <a:lnSpc>
                <a:spcPct val="160000"/>
              </a:lnSpc>
              <a:spcAft>
                <a:spcPts val="600"/>
              </a:spcAft>
            </a:pPr>
            <a:endParaRPr lang="pt-PT" altLang="pt-PT" dirty="0">
              <a:latin typeface=""/>
            </a:endParaRPr>
          </a:p>
          <a:p>
            <a:pPr>
              <a:lnSpc>
                <a:spcPct val="160000"/>
              </a:lnSpc>
              <a:spcAft>
                <a:spcPts val="600"/>
              </a:spcAft>
            </a:pPr>
            <a:endParaRPr lang="pt-PT" altLang="pt-PT" dirty="0">
              <a:latin typeface=""/>
            </a:endParaRPr>
          </a:p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pt-BR" b="1" dirty="0">
                <a:solidFill>
                  <a:schemeClr val="bg1"/>
                </a:solidFill>
                <a:latin typeface=""/>
              </a:rPr>
              <a:t>(</a:t>
            </a:r>
            <a:endParaRPr lang="pt-PT" dirty="0">
              <a:latin typeface=""/>
            </a:endParaRPr>
          </a:p>
        </p:txBody>
      </p:sp>
      <p:pic>
        <p:nvPicPr>
          <p:cNvPr id="12" name="Picture 11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079A9F1-1373-1EB7-8DDE-4BBE19528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8441" r="24633" b="9418"/>
          <a:stretch/>
        </p:blipFill>
        <p:spPr>
          <a:xfrm>
            <a:off x="6091937" y="1071793"/>
            <a:ext cx="5499655" cy="5045102"/>
          </a:xfrm>
          <a:prstGeom prst="rect">
            <a:avLst/>
          </a:prstGeom>
        </p:spPr>
      </p:pic>
      <p:grpSp>
        <p:nvGrpSpPr>
          <p:cNvPr id="2" name="Group 18">
            <a:extLst>
              <a:ext uri="{FF2B5EF4-FFF2-40B4-BE49-F238E27FC236}">
                <a16:creationId xmlns:a16="http://schemas.microsoft.com/office/drawing/2014/main" id="{6F1DBA46-F7D4-5E95-9020-7038B9A64484}"/>
              </a:ext>
            </a:extLst>
          </p:cNvPr>
          <p:cNvGrpSpPr/>
          <p:nvPr/>
        </p:nvGrpSpPr>
        <p:grpSpPr>
          <a:xfrm>
            <a:off x="11601753" y="1273447"/>
            <a:ext cx="590247" cy="4311106"/>
            <a:chOff x="0" y="0"/>
            <a:chExt cx="421908" cy="1703153"/>
          </a:xfrm>
        </p:grpSpPr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id="{D50BA617-4E95-2770-2DE3-8056BC53A85D}"/>
                </a:ext>
              </a:extLst>
            </p:cNvPr>
            <p:cNvSpPr/>
            <p:nvPr/>
          </p:nvSpPr>
          <p:spPr>
            <a:xfrm>
              <a:off x="0" y="0"/>
              <a:ext cx="421908" cy="1703153"/>
            </a:xfrm>
            <a:custGeom>
              <a:avLst/>
              <a:gdLst/>
              <a:ahLst/>
              <a:cxnLst/>
              <a:rect l="l" t="t" r="r" b="b"/>
              <a:pathLst>
                <a:path w="421908" h="1703153">
                  <a:moveTo>
                    <a:pt x="210954" y="0"/>
                  </a:moveTo>
                  <a:lnTo>
                    <a:pt x="210954" y="0"/>
                  </a:lnTo>
                  <a:cubicBezTo>
                    <a:pt x="266903" y="0"/>
                    <a:pt x="320560" y="22225"/>
                    <a:pt x="360121" y="61787"/>
                  </a:cubicBezTo>
                  <a:cubicBezTo>
                    <a:pt x="399683" y="101349"/>
                    <a:pt x="421908" y="155006"/>
                    <a:pt x="421908" y="210954"/>
                  </a:cubicBezTo>
                  <a:lnTo>
                    <a:pt x="421908" y="1492199"/>
                  </a:lnTo>
                  <a:cubicBezTo>
                    <a:pt x="421908" y="1548147"/>
                    <a:pt x="399683" y="1601804"/>
                    <a:pt x="360121" y="1641366"/>
                  </a:cubicBezTo>
                  <a:cubicBezTo>
                    <a:pt x="320560" y="1680928"/>
                    <a:pt x="266903" y="1703153"/>
                    <a:pt x="210954" y="1703153"/>
                  </a:cubicBezTo>
                  <a:lnTo>
                    <a:pt x="210954" y="1703153"/>
                  </a:lnTo>
                  <a:cubicBezTo>
                    <a:pt x="155006" y="1703153"/>
                    <a:pt x="101349" y="1680928"/>
                    <a:pt x="61787" y="1641366"/>
                  </a:cubicBezTo>
                  <a:cubicBezTo>
                    <a:pt x="22225" y="1601804"/>
                    <a:pt x="0" y="1548147"/>
                    <a:pt x="0" y="1492199"/>
                  </a:cubicBezTo>
                  <a:lnTo>
                    <a:pt x="0" y="210954"/>
                  </a:lnTo>
                  <a:cubicBezTo>
                    <a:pt x="0" y="155006"/>
                    <a:pt x="22225" y="101349"/>
                    <a:pt x="61787" y="61787"/>
                  </a:cubicBezTo>
                  <a:cubicBezTo>
                    <a:pt x="101349" y="22225"/>
                    <a:pt x="155006" y="0"/>
                    <a:pt x="210954" y="0"/>
                  </a:cubicBez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8D633CF2-6AC3-C1A1-371A-74DC3621CD85}"/>
                </a:ext>
              </a:extLst>
            </p:cNvPr>
            <p:cNvSpPr txBox="1"/>
            <p:nvPr/>
          </p:nvSpPr>
          <p:spPr>
            <a:xfrm>
              <a:off x="0" y="-47625"/>
              <a:ext cx="421908" cy="175077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48D8DFA6-E31E-9941-5B20-CF7CF54C0E13}"/>
              </a:ext>
            </a:extLst>
          </p:cNvPr>
          <p:cNvSpPr txBox="1"/>
          <p:nvPr/>
        </p:nvSpPr>
        <p:spPr>
          <a:xfrm>
            <a:off x="6490339" y="5878201"/>
            <a:ext cx="6428095" cy="349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pt-BR" sz="1200" b="1" dirty="0">
                <a:solidFill>
                  <a:schemeClr val="bg1"/>
                </a:solidFill>
                <a:latin typeface=""/>
              </a:rPr>
              <a:t>(</a:t>
            </a:r>
            <a:r>
              <a:rPr lang="pt-PT" sz="1200" b="1" dirty="0">
                <a:latin typeface=""/>
                <a:cs typeface="Biome" panose="020B0502040204020203" pitchFamily="34" charset="0"/>
              </a:rPr>
              <a:t>Lei nº 21-B/92 de 28 de Agosto)</a:t>
            </a:r>
            <a:endParaRPr lang="es-ES" sz="1200" b="1" dirty="0">
              <a:latin typeface=""/>
              <a:cs typeface="Biome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25AA0B3-C89D-5F50-C5B0-8F650CAB51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98" y="6496831"/>
            <a:ext cx="453875" cy="453875"/>
          </a:xfrm>
          <a:prstGeom prst="rect">
            <a:avLst/>
          </a:prstGeom>
        </p:spPr>
      </p:pic>
      <p:pic>
        <p:nvPicPr>
          <p:cNvPr id="9" name="Imagem 9">
            <a:extLst>
              <a:ext uri="{FF2B5EF4-FFF2-40B4-BE49-F238E27FC236}">
                <a16:creationId xmlns:a16="http://schemas.microsoft.com/office/drawing/2014/main" id="{1741C4D9-58D2-18C6-28E6-A458B86616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16" y="6578600"/>
            <a:ext cx="1451985" cy="255232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2ED51313-9111-F240-D6E2-006D0154C6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90A62037-ADAB-EBBE-8078-67471EE952DA}"/>
              </a:ext>
            </a:extLst>
          </p:cNvPr>
          <p:cNvSpPr txBox="1"/>
          <p:nvPr/>
        </p:nvSpPr>
        <p:spPr>
          <a:xfrm>
            <a:off x="11400438" y="6311900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2770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D3011-34CD-0CFB-48F3-DA176FEAF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7509EB2-490A-4E1C-2D10-DDEA864B9ABD}"/>
              </a:ext>
            </a:extLst>
          </p:cNvPr>
          <p:cNvSpPr/>
          <p:nvPr/>
        </p:nvSpPr>
        <p:spPr>
          <a:xfrm>
            <a:off x="0" y="-1491080"/>
            <a:ext cx="12293600" cy="85776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0209D8FB-20AC-CE96-B6A8-0ECC0871A1C8}"/>
              </a:ext>
            </a:extLst>
          </p:cNvPr>
          <p:cNvSpPr txBox="1"/>
          <p:nvPr/>
        </p:nvSpPr>
        <p:spPr>
          <a:xfrm>
            <a:off x="5006659" y="3353265"/>
            <a:ext cx="2175924" cy="63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4"/>
              </a:lnSpc>
            </a:pPr>
            <a:r>
              <a:rPr lang="en-US" sz="378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100K</a:t>
            </a:r>
          </a:p>
        </p:txBody>
      </p:sp>
      <p:sp>
        <p:nvSpPr>
          <p:cNvPr id="15" name="CaixaDeTexto 3">
            <a:extLst>
              <a:ext uri="{FF2B5EF4-FFF2-40B4-BE49-F238E27FC236}">
                <a16:creationId xmlns:a16="http://schemas.microsoft.com/office/drawing/2014/main" id="{C3E0B980-F478-BED5-C791-6D95260749B5}"/>
              </a:ext>
            </a:extLst>
          </p:cNvPr>
          <p:cNvSpPr txBox="1"/>
          <p:nvPr/>
        </p:nvSpPr>
        <p:spPr>
          <a:xfrm>
            <a:off x="560703" y="704351"/>
            <a:ext cx="11067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pt-PT" altLang="pt-PT" sz="1600" dirty="0">
                <a:latin typeface=""/>
              </a:rPr>
            </a:br>
            <a:r>
              <a:rPr lang="pt-PT" altLang="pt-PT" sz="1600" dirty="0">
                <a:latin typeface=""/>
              </a:rPr>
              <a:t>O Serviço Nacional de Saúde, abrange todas as instituições e serviços oficiais prestadores de cuidados de saúde dependentes do MINSA e dispõe de estatuto próprio. É tutelado</a:t>
            </a:r>
            <a:r>
              <a:rPr lang="pt-PT" altLang="pt-PT" sz="1600" b="1" dirty="0">
                <a:latin typeface=""/>
              </a:rPr>
              <a:t> </a:t>
            </a:r>
            <a:r>
              <a:rPr lang="pt-PT" altLang="pt-PT" sz="1600" dirty="0">
                <a:latin typeface=""/>
              </a:rPr>
              <a:t>pelo </a:t>
            </a:r>
            <a:r>
              <a:rPr lang="pt-PT" altLang="pt-PT" sz="1600" b="1" dirty="0">
                <a:latin typeface=""/>
              </a:rPr>
              <a:t>Ministério da Saúde </a:t>
            </a:r>
            <a:r>
              <a:rPr lang="pt-PT" altLang="pt-PT" sz="1600" dirty="0">
                <a:latin typeface=""/>
              </a:rPr>
              <a:t>e é </a:t>
            </a:r>
            <a:r>
              <a:rPr lang="pt-PT" altLang="pt-PT" sz="1600" b="1" dirty="0">
                <a:latin typeface=""/>
              </a:rPr>
              <a:t>administrado </a:t>
            </a:r>
            <a:r>
              <a:rPr lang="pt-PT" altLang="pt-PT" sz="1600" dirty="0">
                <a:latin typeface=""/>
              </a:rPr>
              <a:t>no nível de cada </a:t>
            </a:r>
            <a:r>
              <a:rPr lang="pt-PT" altLang="pt-PT" sz="1600" b="1" dirty="0">
                <a:latin typeface=""/>
              </a:rPr>
              <a:t>Província </a:t>
            </a:r>
            <a:r>
              <a:rPr lang="pt-PT" altLang="pt-PT" sz="1600" dirty="0">
                <a:latin typeface=""/>
              </a:rPr>
              <a:t>pelos </a:t>
            </a:r>
            <a:r>
              <a:rPr lang="pt-PT" altLang="pt-PT" sz="1600" b="1" dirty="0">
                <a:latin typeface=""/>
              </a:rPr>
              <a:t>Governos Provinciais </a:t>
            </a:r>
            <a:r>
              <a:rPr lang="pt-PT" altLang="pt-PT" sz="1600" dirty="0">
                <a:latin typeface=""/>
              </a:rPr>
              <a:t>e </a:t>
            </a:r>
            <a:r>
              <a:rPr lang="pt-PT" altLang="pt-PT" sz="1600" b="1" dirty="0">
                <a:latin typeface=""/>
              </a:rPr>
              <a:t>Administrações Municipais.</a:t>
            </a:r>
            <a:r>
              <a:rPr lang="pt-PT" altLang="pt-PT" sz="1600" dirty="0">
                <a:latin typeface=""/>
              </a:rPr>
              <a:t>. </a:t>
            </a:r>
            <a:r>
              <a:rPr lang="pt-PT" sz="1600" dirty="0">
                <a:latin typeface=""/>
              </a:rPr>
              <a:t>( Decreto nº 54/03 de 5 de Agosto)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D5A3998-B1DE-AC83-9BBC-4368B96B9C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91" y="2512878"/>
            <a:ext cx="3930079" cy="3503621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8413AEDF-A051-232B-C2B8-8905AB1C294F}"/>
              </a:ext>
            </a:extLst>
          </p:cNvPr>
          <p:cNvSpPr txBox="1"/>
          <p:nvPr/>
        </p:nvSpPr>
        <p:spPr>
          <a:xfrm>
            <a:off x="215392" y="86286"/>
            <a:ext cx="7359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C00000"/>
                </a:solidFill>
                <a:latin typeface="Cambria" panose="02040503050406030204" pitchFamily="18" charset="0"/>
              </a:defRPr>
            </a:lvl1pPr>
          </a:lstStyle>
          <a:p>
            <a:r>
              <a:rPr lang="pt-PT" sz="4000" dirty="0">
                <a:latin typeface=""/>
              </a:rPr>
              <a:t>Serviço Nacional de Saúde</a:t>
            </a:r>
            <a:endParaRPr lang="en-US" sz="4000" dirty="0">
              <a:latin typeface="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C29BAA0-DD22-0C25-8D4D-C77CB72A1632}"/>
              </a:ext>
            </a:extLst>
          </p:cNvPr>
          <p:cNvSpPr txBox="1"/>
          <p:nvPr/>
        </p:nvSpPr>
        <p:spPr>
          <a:xfrm>
            <a:off x="1574801" y="2119560"/>
            <a:ext cx="2720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latin typeface=""/>
              </a:rPr>
              <a:t>Níveis administrativos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35D3BEE-1474-A5AE-B4B2-C6698DBB1BDC}"/>
              </a:ext>
            </a:extLst>
          </p:cNvPr>
          <p:cNvSpPr txBox="1"/>
          <p:nvPr/>
        </p:nvSpPr>
        <p:spPr>
          <a:xfrm>
            <a:off x="7366001" y="2165190"/>
            <a:ext cx="2720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>
                <a:latin typeface=""/>
              </a:rPr>
              <a:t>Níveis de atendimento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058F740-8D57-FB17-FD79-68E4637EC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545" y="2889145"/>
            <a:ext cx="4622800" cy="304869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B8A053B-4949-99DE-0343-F0C0133904D3}"/>
              </a:ext>
            </a:extLst>
          </p:cNvPr>
          <p:cNvSpPr txBox="1"/>
          <p:nvPr/>
        </p:nvSpPr>
        <p:spPr>
          <a:xfrm>
            <a:off x="457201" y="6466087"/>
            <a:ext cx="1209039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1867" dirty="0"/>
              <a:t>( Decreto nº 54/03 de 5 de Agosto)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0A4282D-5D68-96B6-3066-AFFD35412F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98" y="6496831"/>
            <a:ext cx="453875" cy="453875"/>
          </a:xfrm>
          <a:prstGeom prst="rect">
            <a:avLst/>
          </a:prstGeom>
        </p:spPr>
      </p:pic>
      <p:pic>
        <p:nvPicPr>
          <p:cNvPr id="8" name="Imagem 9">
            <a:extLst>
              <a:ext uri="{FF2B5EF4-FFF2-40B4-BE49-F238E27FC236}">
                <a16:creationId xmlns:a16="http://schemas.microsoft.com/office/drawing/2014/main" id="{9758DD14-45F7-4CA3-D892-8B4B000C2C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16" y="6578600"/>
            <a:ext cx="1451985" cy="255232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1F23965C-CE68-8D3A-AA09-89FECB72E1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42308"/>
            <a:ext cx="12197861" cy="1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5CC16ED-3D55-2E94-B263-673442E3002A}"/>
              </a:ext>
            </a:extLst>
          </p:cNvPr>
          <p:cNvSpPr txBox="1"/>
          <p:nvPr/>
        </p:nvSpPr>
        <p:spPr>
          <a:xfrm>
            <a:off x="11400438" y="6311900"/>
            <a:ext cx="61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986503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2937</Words>
  <Application>Microsoft Macintosh PowerPoint</Application>
  <PresentationFormat>Ecrã Panorâmico</PresentationFormat>
  <Paragraphs>324</Paragraphs>
  <Slides>31</Slides>
  <Notes>12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31</vt:i4>
      </vt:variant>
    </vt:vector>
  </HeadingPairs>
  <TitlesOfParts>
    <vt:vector size="49" baseType="lpstr">
      <vt:lpstr>Alexandria</vt:lpstr>
      <vt:lpstr>Aptos (Body)</vt:lpstr>
      <vt:lpstr>Arial</vt:lpstr>
      <vt:lpstr>Bahnschrift</vt:lpstr>
      <vt:lpstr>Bahnschrift Light</vt:lpstr>
      <vt:lpstr>Bahnschrift SemiBold</vt:lpstr>
      <vt:lpstr>Calibri</vt:lpstr>
      <vt:lpstr>Calibri Light</vt:lpstr>
      <vt:lpstr>Cambria</vt:lpstr>
      <vt:lpstr>Helvetica Neue Medium</vt:lpstr>
      <vt:lpstr>Impact</vt:lpstr>
      <vt:lpstr>League Spartan</vt:lpstr>
      <vt:lpstr>Nobile</vt:lpstr>
      <vt:lpstr>Poppins</vt:lpstr>
      <vt:lpstr>Poppins Light</vt:lpstr>
      <vt:lpstr>Roboto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MODELO ASSISTENCIAL. Decreto  nº 54/03 de 5 de Agosto do Diário da República I Série nº 61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MARQUES, Fabio</dc:creator>
  <cp:lastModifiedBy>MARQUES, Fabio</cp:lastModifiedBy>
  <cp:revision>26</cp:revision>
  <dcterms:created xsi:type="dcterms:W3CDTF">2026-03-06T08:38:35Z</dcterms:created>
  <dcterms:modified xsi:type="dcterms:W3CDTF">2026-03-09T20:55:26Z</dcterms:modified>
</cp:coreProperties>
</file>